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437" r:id="rId3"/>
    <p:sldId id="438" r:id="rId4"/>
    <p:sldId id="439" r:id="rId5"/>
    <p:sldId id="440" r:id="rId6"/>
    <p:sldId id="441" r:id="rId7"/>
    <p:sldId id="442" r:id="rId8"/>
    <p:sldId id="443" r:id="rId9"/>
    <p:sldId id="444" r:id="rId10"/>
    <p:sldId id="446" r:id="rId11"/>
    <p:sldId id="445" r:id="rId12"/>
    <p:sldId id="447" r:id="rId13"/>
    <p:sldId id="448" r:id="rId14"/>
    <p:sldId id="449" r:id="rId15"/>
    <p:sldId id="450" r:id="rId16"/>
    <p:sldId id="451" r:id="rId17"/>
    <p:sldId id="452" r:id="rId18"/>
    <p:sldId id="453" r:id="rId19"/>
    <p:sldId id="454" r:id="rId20"/>
    <p:sldId id="455" r:id="rId21"/>
    <p:sldId id="456" r:id="rId22"/>
    <p:sldId id="457" r:id="rId23"/>
    <p:sldId id="458" r:id="rId24"/>
    <p:sldId id="459" r:id="rId25"/>
    <p:sldId id="460" r:id="rId26"/>
    <p:sldId id="483" r:id="rId27"/>
    <p:sldId id="470" r:id="rId28"/>
    <p:sldId id="471" r:id="rId29"/>
    <p:sldId id="472" r:id="rId30"/>
    <p:sldId id="473" r:id="rId31"/>
    <p:sldId id="474" r:id="rId32"/>
    <p:sldId id="475" r:id="rId33"/>
    <p:sldId id="476" r:id="rId34"/>
    <p:sldId id="477" r:id="rId35"/>
    <p:sldId id="478" r:id="rId36"/>
    <p:sldId id="479" r:id="rId37"/>
    <p:sldId id="480" r:id="rId38"/>
    <p:sldId id="481" r:id="rId39"/>
    <p:sldId id="482" r:id="rId40"/>
    <p:sldId id="461" r:id="rId41"/>
    <p:sldId id="462" r:id="rId42"/>
    <p:sldId id="463" r:id="rId43"/>
    <p:sldId id="464" r:id="rId44"/>
    <p:sldId id="465" r:id="rId45"/>
    <p:sldId id="466" r:id="rId46"/>
    <p:sldId id="467" r:id="rId47"/>
    <p:sldId id="468" r:id="rId48"/>
    <p:sldId id="46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263007F-7F2B-4611-9165-940CAA0E3A5D}">
          <p14:sldIdLst>
            <p14:sldId id="256"/>
            <p14:sldId id="437"/>
            <p14:sldId id="438"/>
            <p14:sldId id="439"/>
            <p14:sldId id="440"/>
            <p14:sldId id="441"/>
            <p14:sldId id="442"/>
            <p14:sldId id="443"/>
            <p14:sldId id="444"/>
            <p14:sldId id="446"/>
            <p14:sldId id="445"/>
            <p14:sldId id="447"/>
            <p14:sldId id="448"/>
            <p14:sldId id="449"/>
            <p14:sldId id="450"/>
            <p14:sldId id="451"/>
            <p14:sldId id="452"/>
            <p14:sldId id="453"/>
            <p14:sldId id="454"/>
            <p14:sldId id="455"/>
            <p14:sldId id="456"/>
            <p14:sldId id="457"/>
            <p14:sldId id="458"/>
            <p14:sldId id="459"/>
            <p14:sldId id="460"/>
            <p14:sldId id="483"/>
            <p14:sldId id="470"/>
            <p14:sldId id="471"/>
            <p14:sldId id="472"/>
            <p14:sldId id="473"/>
            <p14:sldId id="474"/>
            <p14:sldId id="475"/>
            <p14:sldId id="476"/>
            <p14:sldId id="477"/>
            <p14:sldId id="478"/>
            <p14:sldId id="479"/>
            <p14:sldId id="480"/>
            <p14:sldId id="481"/>
            <p14:sldId id="482"/>
            <p14:sldId id="461"/>
            <p14:sldId id="462"/>
            <p14:sldId id="463"/>
            <p14:sldId id="464"/>
            <p14:sldId id="465"/>
            <p14:sldId id="466"/>
            <p14:sldId id="467"/>
            <p14:sldId id="468"/>
            <p14:sldId id="4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3173" autoAdjust="0"/>
  </p:normalViewPr>
  <p:slideViewPr>
    <p:cSldViewPr>
      <p:cViewPr varScale="1">
        <p:scale>
          <a:sx n="70" d="100"/>
          <a:sy n="70" d="100"/>
        </p:scale>
        <p:origin x="1086"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9829A-6BEA-4081-80F1-1781354D31DE}" type="datetimeFigureOut">
              <a:rPr lang="en-US" smtClean="0"/>
              <a:t>9/29/2022</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BA92F-9A2C-499F-BFBF-DD106A2860A6}" type="slidenum">
              <a:rPr lang="en-US" smtClean="0"/>
              <a:t>‹#›</a:t>
            </a:fld>
            <a:endParaRPr lang="en-US"/>
          </a:p>
        </p:txBody>
      </p:sp>
    </p:spTree>
    <p:extLst>
      <p:ext uri="{BB962C8B-B14F-4D97-AF65-F5344CB8AC3E}">
        <p14:creationId xmlns:p14="http://schemas.microsoft.com/office/powerpoint/2010/main" val="360577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9/29/2022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9/29/2022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9/29/2022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9/29/2022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9/29/2022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9/29/2022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9/29/2022</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9/29/2022</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9/29/2022</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9/29/2022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9/29/2022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9/29/2022</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smtClean="0"/>
              <a:t>Computational Physics</a:t>
            </a:r>
            <a:br>
              <a:rPr lang="en-US" dirty="0" smtClean="0"/>
            </a:br>
            <a:r>
              <a:rPr lang="en-US" dirty="0" smtClean="0"/>
              <a:t>(Lecture 8)	</a:t>
            </a:r>
            <a:endParaRPr lang="en-US" dirty="0"/>
          </a:p>
        </p:txBody>
      </p:sp>
      <p:sp>
        <p:nvSpPr>
          <p:cNvPr id="3" name="副标题 2"/>
          <p:cNvSpPr>
            <a:spLocks noGrp="1"/>
          </p:cNvSpPr>
          <p:nvPr>
            <p:ph type="subTitle" idx="1"/>
          </p:nvPr>
        </p:nvSpPr>
        <p:spPr/>
        <p:txBody>
          <a:bodyPr/>
          <a:lstStyle/>
          <a:p>
            <a:r>
              <a:rPr lang="en-US" dirty="0" smtClean="0"/>
              <a:t>PHY4061</a:t>
            </a:r>
            <a:endParaRPr lang="en-US" dirty="0"/>
          </a:p>
        </p:txBody>
      </p:sp>
    </p:spTree>
    <p:extLst>
      <p:ext uri="{BB962C8B-B14F-4D97-AF65-F5344CB8AC3E}">
        <p14:creationId xmlns:p14="http://schemas.microsoft.com/office/powerpoint/2010/main" val="288123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smtClean="0"/>
              <a:t>Hartree</a:t>
            </a:r>
            <a:r>
              <a:rPr lang="en-US" dirty="0" smtClean="0"/>
              <a:t> </a:t>
            </a:r>
            <a:r>
              <a:rPr lang="en-US" dirty="0" err="1" smtClean="0"/>
              <a:t>Fock</a:t>
            </a:r>
            <a:r>
              <a:rPr lang="en-US" dirty="0" smtClean="0"/>
              <a:t> Approximations</a:t>
            </a:r>
            <a:endParaRPr lang="en-US" dirty="0"/>
          </a:p>
        </p:txBody>
      </p:sp>
      <p:sp>
        <p:nvSpPr>
          <p:cNvPr id="3" name="内容占位符 2"/>
          <p:cNvSpPr>
            <a:spLocks noGrp="1"/>
          </p:cNvSpPr>
          <p:nvPr>
            <p:ph idx="1"/>
          </p:nvPr>
        </p:nvSpPr>
        <p:spPr/>
        <p:txBody>
          <a:bodyPr>
            <a:normAutofit fontScale="85000" lnSpcReduction="20000"/>
          </a:bodyPr>
          <a:lstStyle/>
          <a:p>
            <a:r>
              <a:rPr lang="en-US" dirty="0"/>
              <a:t>The Born–Oppenheimer approximation is inherently assumed. </a:t>
            </a:r>
            <a:endParaRPr lang="en-US" dirty="0" smtClean="0"/>
          </a:p>
          <a:p>
            <a:r>
              <a:rPr lang="en-US" dirty="0" smtClean="0"/>
              <a:t>Typically</a:t>
            </a:r>
            <a:r>
              <a:rPr lang="en-US" dirty="0"/>
              <a:t>, relativistic effects are completely neglected. </a:t>
            </a:r>
          </a:p>
          <a:p>
            <a:r>
              <a:rPr lang="en-US" dirty="0"/>
              <a:t>The </a:t>
            </a:r>
            <a:r>
              <a:rPr lang="en-US" dirty="0" err="1"/>
              <a:t>variational</a:t>
            </a:r>
            <a:r>
              <a:rPr lang="en-US" dirty="0"/>
              <a:t> solution is assumed to be a linear combination of a finite number of basis </a:t>
            </a:r>
            <a:r>
              <a:rPr lang="en-US" dirty="0" smtClean="0"/>
              <a:t>functions.</a:t>
            </a:r>
            <a:endParaRPr lang="en-US" dirty="0"/>
          </a:p>
          <a:p>
            <a:r>
              <a:rPr lang="en-US" dirty="0"/>
              <a:t>Each energy </a:t>
            </a:r>
            <a:r>
              <a:rPr lang="en-US" dirty="0" err="1"/>
              <a:t>eigenfunction</a:t>
            </a:r>
            <a:r>
              <a:rPr lang="en-US" dirty="0"/>
              <a:t> is assumed to be describable by a single Slater </a:t>
            </a:r>
            <a:r>
              <a:rPr lang="en-US" dirty="0" smtClean="0"/>
              <a:t>determinant</a:t>
            </a:r>
          </a:p>
          <a:p>
            <a:r>
              <a:rPr lang="en-US" dirty="0" smtClean="0"/>
              <a:t>The </a:t>
            </a:r>
            <a:r>
              <a:rPr lang="en-US" dirty="0"/>
              <a:t>mean field approximation is implied. Effects arising from deviations from this assumption, known as electron correlation, are completely neglected for the electrons of opposite spin, but are taken into account for electrons of parallel spin</a:t>
            </a:r>
            <a:r>
              <a:rPr lang="en-US" dirty="0" smtClean="0"/>
              <a:t>.</a:t>
            </a:r>
            <a:endParaRPr lang="en-US" dirty="0"/>
          </a:p>
        </p:txBody>
      </p:sp>
    </p:spTree>
    <p:extLst>
      <p:ext uri="{BB962C8B-B14F-4D97-AF65-F5344CB8AC3E}">
        <p14:creationId xmlns:p14="http://schemas.microsoft.com/office/powerpoint/2010/main" val="976574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a:t>the ground state is approximated by the </a:t>
            </a:r>
            <a:r>
              <a:rPr lang="en-US" i="1" dirty="0" err="1"/>
              <a:t>Hartree</a:t>
            </a:r>
            <a:r>
              <a:rPr lang="en-US" i="1" dirty="0"/>
              <a:t>–</a:t>
            </a:r>
            <a:r>
              <a:rPr lang="en-US" i="1" dirty="0" err="1"/>
              <a:t>Fock</a:t>
            </a:r>
            <a:r>
              <a:rPr lang="en-US" i="1" dirty="0"/>
              <a:t> </a:t>
            </a:r>
            <a:r>
              <a:rPr lang="en-US" i="1" dirty="0" err="1"/>
              <a:t>ansatz</a:t>
            </a:r>
            <a:r>
              <a:rPr lang="en-US" dirty="0"/>
              <a:t>, which can be </a:t>
            </a:r>
            <a:r>
              <a:rPr lang="en-US" dirty="0" smtClean="0"/>
              <a:t>cast into </a:t>
            </a:r>
            <a:r>
              <a:rPr lang="en-US" dirty="0"/>
              <a:t>a determinant</a:t>
            </a: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356" t="69467" r="29031" b="13320"/>
          <a:stretch/>
        </p:blipFill>
        <p:spPr bwMode="auto">
          <a:xfrm>
            <a:off x="1979712" y="3501008"/>
            <a:ext cx="5544616"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3595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083" t="53469" r="25531" b="36528"/>
          <a:stretch/>
        </p:blipFill>
        <p:spPr bwMode="auto">
          <a:xfrm>
            <a:off x="583113" y="1078362"/>
            <a:ext cx="7385230" cy="1054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133" t="25586" r="62452" b="69500"/>
          <a:stretch/>
        </p:blipFill>
        <p:spPr bwMode="auto">
          <a:xfrm>
            <a:off x="2555776" y="3068960"/>
            <a:ext cx="2280409" cy="551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内容占位符 2"/>
          <p:cNvSpPr>
            <a:spLocks noGrp="1"/>
          </p:cNvSpPr>
          <p:nvPr>
            <p:ph idx="1"/>
          </p:nvPr>
        </p:nvSpPr>
        <p:spPr>
          <a:xfrm>
            <a:off x="661714" y="811"/>
            <a:ext cx="8229600" cy="4525963"/>
          </a:xfrm>
        </p:spPr>
        <p:txBody>
          <a:bodyPr>
            <a:normAutofit fontScale="92500" lnSpcReduction="10000"/>
          </a:bodyPr>
          <a:lstStyle/>
          <a:p>
            <a:r>
              <a:rPr lang="en-US" dirty="0" smtClean="0"/>
              <a:t>To optimize (minimize) E</a:t>
            </a:r>
            <a:r>
              <a:rPr lang="en-US" baseline="-25000" dirty="0" smtClean="0"/>
              <a:t>HF</a:t>
            </a:r>
            <a:r>
              <a:rPr lang="en-US" dirty="0" smtClean="0"/>
              <a:t>, we can perform the functional variation with respect to </a:t>
            </a:r>
          </a:p>
          <a:p>
            <a:endParaRPr lang="en-US" dirty="0"/>
          </a:p>
          <a:p>
            <a:endParaRPr lang="en-US" dirty="0" smtClean="0"/>
          </a:p>
          <a:p>
            <a:pPr lvl="1"/>
            <a:r>
              <a:rPr lang="en-US" dirty="0" err="1" smtClean="0"/>
              <a:t>Hartree-Fock</a:t>
            </a:r>
            <a:r>
              <a:rPr lang="en-US" dirty="0" smtClean="0"/>
              <a:t> equation. </a:t>
            </a:r>
          </a:p>
          <a:p>
            <a:pPr lvl="1"/>
            <a:r>
              <a:rPr lang="en-US" dirty="0" smtClean="0"/>
              <a:t>V</a:t>
            </a:r>
            <a:r>
              <a:rPr lang="en-US" baseline="-25000" dirty="0" smtClean="0"/>
              <a:t>H</a:t>
            </a:r>
            <a:r>
              <a:rPr lang="en-US" dirty="0" smtClean="0"/>
              <a:t>(R) (HF potential) is given by:</a:t>
            </a:r>
          </a:p>
          <a:p>
            <a:pPr lvl="1"/>
            <a:endParaRPr lang="en-US" dirty="0"/>
          </a:p>
          <a:p>
            <a:pPr lvl="1"/>
            <a:r>
              <a:rPr lang="en-US" dirty="0" smtClean="0"/>
              <a:t>Where:                                 is the total density of the electron at r. </a:t>
            </a:r>
          </a:p>
          <a:p>
            <a:pPr lvl="1"/>
            <a:r>
              <a:rPr lang="en-US" dirty="0" smtClean="0"/>
              <a:t>The exchange correlation is given by:</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522" t="49528" r="59806" b="46899"/>
          <a:stretch/>
        </p:blipFill>
        <p:spPr bwMode="auto">
          <a:xfrm>
            <a:off x="6732240" y="409154"/>
            <a:ext cx="688553" cy="376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822" t="71222" r="35669" b="20169"/>
          <a:stretch/>
        </p:blipFill>
        <p:spPr bwMode="auto">
          <a:xfrm>
            <a:off x="6062323" y="2348880"/>
            <a:ext cx="2345605" cy="90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132" t="34068" r="49273" b="48689"/>
          <a:stretch/>
        </p:blipFill>
        <p:spPr bwMode="auto">
          <a:xfrm>
            <a:off x="1148726" y="4509120"/>
            <a:ext cx="4913598" cy="193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5063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91" t="55939" r="44248" b="18733"/>
          <a:stretch/>
        </p:blipFill>
        <p:spPr bwMode="auto">
          <a:xfrm>
            <a:off x="1547664" y="4227684"/>
            <a:ext cx="6254507" cy="2630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730" t="77623" r="43065" b="17810"/>
          <a:stretch/>
        </p:blipFill>
        <p:spPr bwMode="auto">
          <a:xfrm>
            <a:off x="411248" y="1124744"/>
            <a:ext cx="6469237" cy="471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内容占位符 2"/>
          <p:cNvSpPr>
            <a:spLocks noGrp="1"/>
          </p:cNvSpPr>
          <p:nvPr>
            <p:ph idx="1"/>
          </p:nvPr>
        </p:nvSpPr>
        <p:spPr>
          <a:xfrm>
            <a:off x="661714" y="811"/>
            <a:ext cx="8229600" cy="4525963"/>
          </a:xfrm>
        </p:spPr>
        <p:txBody>
          <a:bodyPr>
            <a:normAutofit/>
          </a:bodyPr>
          <a:lstStyle/>
          <a:p>
            <a:r>
              <a:rPr lang="en-US" dirty="0" smtClean="0"/>
              <a:t>The </a:t>
            </a:r>
            <a:r>
              <a:rPr lang="en-US" dirty="0" err="1" smtClean="0"/>
              <a:t>Hartree</a:t>
            </a:r>
            <a:r>
              <a:rPr lang="en-US" dirty="0" smtClean="0"/>
              <a:t> potential can also be obtained from the solution of the Poisson equation:</a:t>
            </a:r>
          </a:p>
          <a:p>
            <a:endParaRPr lang="en-US" dirty="0"/>
          </a:p>
          <a:p>
            <a:r>
              <a:rPr lang="en-US" dirty="0" smtClean="0"/>
              <a:t>The single particle </a:t>
            </a:r>
            <a:r>
              <a:rPr lang="en-US" dirty="0" err="1" smtClean="0"/>
              <a:t>wavefunctions</a:t>
            </a:r>
            <a:r>
              <a:rPr lang="en-US" dirty="0" smtClean="0"/>
              <a:t> in the atomic systems can be assumed to have the form:</a:t>
            </a:r>
          </a:p>
          <a:p>
            <a:r>
              <a:rPr lang="en-US" dirty="0" smtClean="0"/>
              <a:t>The H-F equation for given </a:t>
            </a:r>
            <a:r>
              <a:rPr lang="en-US" altLang="zh-CN" dirty="0" err="1" smtClean="0"/>
              <a:t>i</a:t>
            </a:r>
            <a:r>
              <a:rPr lang="en-US" dirty="0" smtClean="0"/>
              <a:t> can be further converted into:</a:t>
            </a:r>
            <a:endParaRPr lang="en-US" dirty="0"/>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435" t="88544" r="47846" b="5208"/>
          <a:stretch/>
        </p:blipFill>
        <p:spPr bwMode="auto">
          <a:xfrm>
            <a:off x="2195736" y="2708920"/>
            <a:ext cx="3256001" cy="645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2589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a:t>We can easily apply the numerical schemes </a:t>
            </a:r>
            <a:r>
              <a:rPr lang="en-US" dirty="0" smtClean="0"/>
              <a:t>introduced in this lecture to </a:t>
            </a:r>
            <a:r>
              <a:rPr lang="en-US" dirty="0"/>
              <a:t>solve this matrix eigenvalue problem. </a:t>
            </a:r>
            <a:endParaRPr lang="en-US" dirty="0" smtClean="0"/>
          </a:p>
        </p:txBody>
      </p:sp>
    </p:spTree>
    <p:extLst>
      <p:ext uri="{BB962C8B-B14F-4D97-AF65-F5344CB8AC3E}">
        <p14:creationId xmlns:p14="http://schemas.microsoft.com/office/powerpoint/2010/main" val="1297597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Inverse of a matrix</a:t>
            </a:r>
            <a:endParaRPr lang="en-US" dirty="0"/>
          </a:p>
        </p:txBody>
      </p:sp>
      <p:sp>
        <p:nvSpPr>
          <p:cNvPr id="3" name="内容占位符 2"/>
          <p:cNvSpPr>
            <a:spLocks noGrp="1"/>
          </p:cNvSpPr>
          <p:nvPr>
            <p:ph idx="1"/>
          </p:nvPr>
        </p:nvSpPr>
        <p:spPr/>
        <p:txBody>
          <a:bodyPr/>
          <a:lstStyle/>
          <a:p>
            <a:r>
              <a:rPr lang="en-US" dirty="0" smtClean="0"/>
              <a:t>What’s the most straightforward way to inverse a matr</a:t>
            </a:r>
            <a:r>
              <a:rPr lang="en-US" altLang="zh-CN" dirty="0" smtClean="0"/>
              <a:t>i</a:t>
            </a:r>
            <a:r>
              <a:rPr lang="en-US" dirty="0" smtClean="0"/>
              <a:t>x?</a:t>
            </a:r>
            <a:endParaRPr lang="en-US" dirty="0"/>
          </a:p>
        </p:txBody>
      </p:sp>
    </p:spTree>
    <p:extLst>
      <p:ext uri="{BB962C8B-B14F-4D97-AF65-F5344CB8AC3E}">
        <p14:creationId xmlns:p14="http://schemas.microsoft.com/office/powerpoint/2010/main" val="167582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Inverse of a matrix</a:t>
            </a:r>
          </a:p>
        </p:txBody>
      </p:sp>
      <p:sp>
        <p:nvSpPr>
          <p:cNvPr id="3" name="内容占位符 2"/>
          <p:cNvSpPr>
            <a:spLocks noGrp="1"/>
          </p:cNvSpPr>
          <p:nvPr>
            <p:ph idx="1"/>
          </p:nvPr>
        </p:nvSpPr>
        <p:spPr/>
        <p:txBody>
          <a:bodyPr>
            <a:normAutofit/>
          </a:bodyPr>
          <a:lstStyle/>
          <a:p>
            <a:r>
              <a:rPr lang="en-US" dirty="0"/>
              <a:t>The inverse of a </a:t>
            </a:r>
            <a:r>
              <a:rPr lang="en-US" dirty="0" smtClean="0"/>
              <a:t>matrix </a:t>
            </a:r>
            <a:r>
              <a:rPr lang="en-US" b="1" dirty="0" smtClean="0"/>
              <a:t>A </a:t>
            </a:r>
            <a:r>
              <a:rPr lang="en-US" dirty="0" smtClean="0"/>
              <a:t>using linear equating approach:  </a:t>
            </a:r>
            <a:r>
              <a:rPr lang="en-US" i="1" dirty="0" smtClean="0"/>
              <a:t>A</a:t>
            </a:r>
            <a:r>
              <a:rPr lang="en-US" baseline="30000" dirty="0" smtClean="0"/>
              <a:t>−1</a:t>
            </a:r>
            <a:r>
              <a:rPr lang="en-US" dirty="0" smtClean="0"/>
              <a:t> </a:t>
            </a:r>
            <a:r>
              <a:rPr lang="en-US" i="1" baseline="-25000" dirty="0" err="1" smtClean="0"/>
              <a:t>i</a:t>
            </a:r>
            <a:r>
              <a:rPr lang="en-US" i="1" baseline="-25000" dirty="0" smtClean="0"/>
              <a:t> </a:t>
            </a:r>
            <a:r>
              <a:rPr lang="en-US" i="1" baseline="-25000" dirty="0"/>
              <a:t>j</a:t>
            </a:r>
            <a:r>
              <a:rPr lang="en-US" i="1" dirty="0"/>
              <a:t> </a:t>
            </a:r>
            <a:r>
              <a:rPr lang="en-US" dirty="0"/>
              <a:t>= </a:t>
            </a:r>
            <a:r>
              <a:rPr lang="en-US" i="1" dirty="0" smtClean="0"/>
              <a:t>x</a:t>
            </a:r>
            <a:r>
              <a:rPr lang="en-US" i="1" baseline="-25000" dirty="0" smtClean="0"/>
              <a:t>i </a:t>
            </a:r>
            <a:r>
              <a:rPr lang="en-US" i="1" baseline="-25000" dirty="0"/>
              <a:t>j</a:t>
            </a:r>
            <a:r>
              <a:rPr lang="en-US" i="1" dirty="0"/>
              <a:t> </a:t>
            </a:r>
            <a:r>
              <a:rPr lang="en-US" i="1" dirty="0" smtClean="0"/>
              <a:t>,</a:t>
            </a:r>
          </a:p>
          <a:p>
            <a:pPr lvl="1"/>
            <a:r>
              <a:rPr lang="en-US" dirty="0"/>
              <a:t>for </a:t>
            </a:r>
            <a:r>
              <a:rPr lang="en-US" i="1" dirty="0" err="1"/>
              <a:t>i</a:t>
            </a:r>
            <a:r>
              <a:rPr lang="en-US" i="1" dirty="0"/>
              <a:t>, j </a:t>
            </a:r>
            <a:r>
              <a:rPr lang="en-US" dirty="0"/>
              <a:t>= 1</a:t>
            </a:r>
            <a:r>
              <a:rPr lang="en-US" i="1" dirty="0"/>
              <a:t>, </a:t>
            </a:r>
            <a:r>
              <a:rPr lang="en-US" dirty="0"/>
              <a:t>2</a:t>
            </a:r>
            <a:r>
              <a:rPr lang="en-US" i="1" dirty="0"/>
              <a:t>, . . . , n</a:t>
            </a:r>
            <a:r>
              <a:rPr lang="en-US" dirty="0"/>
              <a:t>, </a:t>
            </a:r>
            <a:endParaRPr lang="en-US" dirty="0" smtClean="0"/>
          </a:p>
          <a:p>
            <a:pPr lvl="2"/>
            <a:r>
              <a:rPr lang="en-US" dirty="0" smtClean="0"/>
              <a:t>where </a:t>
            </a:r>
            <a:r>
              <a:rPr lang="en-US" i="1" dirty="0" smtClean="0"/>
              <a:t>x</a:t>
            </a:r>
            <a:r>
              <a:rPr lang="en-US" i="1" baseline="-25000" dirty="0" smtClean="0"/>
              <a:t>i </a:t>
            </a:r>
            <a:r>
              <a:rPr lang="en-US" i="1" baseline="-25000" dirty="0"/>
              <a:t>j</a:t>
            </a:r>
            <a:r>
              <a:rPr lang="en-US" i="1" dirty="0"/>
              <a:t> </a:t>
            </a:r>
            <a:r>
              <a:rPr lang="en-US" dirty="0"/>
              <a:t>is the solution of the equation </a:t>
            </a:r>
            <a:r>
              <a:rPr lang="en-US" b="1" dirty="0" err="1" smtClean="0"/>
              <a:t>Ax</a:t>
            </a:r>
            <a:r>
              <a:rPr lang="en-US" i="1" baseline="-25000" dirty="0" err="1" smtClean="0"/>
              <a:t>j</a:t>
            </a:r>
            <a:r>
              <a:rPr lang="en-US" i="1" dirty="0" smtClean="0"/>
              <a:t> </a:t>
            </a:r>
            <a:r>
              <a:rPr lang="en-US" dirty="0"/>
              <a:t>= </a:t>
            </a:r>
            <a:r>
              <a:rPr lang="en-US" b="1" dirty="0" err="1" smtClean="0"/>
              <a:t>b</a:t>
            </a:r>
            <a:r>
              <a:rPr lang="en-US" i="1" baseline="-25000" dirty="0" err="1" smtClean="0"/>
              <a:t>j</a:t>
            </a:r>
            <a:r>
              <a:rPr lang="en-US" i="1" dirty="0" smtClean="0"/>
              <a:t> </a:t>
            </a:r>
            <a:r>
              <a:rPr lang="en-US" dirty="0"/>
              <a:t>, </a:t>
            </a:r>
            <a:r>
              <a:rPr lang="en-US" dirty="0" smtClean="0"/>
              <a:t>with </a:t>
            </a:r>
            <a:r>
              <a:rPr lang="en-US" i="1" dirty="0" smtClean="0"/>
              <a:t>b</a:t>
            </a:r>
            <a:r>
              <a:rPr lang="en-US" i="1" baseline="-25000" dirty="0" smtClean="0"/>
              <a:t>i </a:t>
            </a:r>
            <a:r>
              <a:rPr lang="en-US" i="1" baseline="-25000" dirty="0"/>
              <a:t>j</a:t>
            </a:r>
            <a:r>
              <a:rPr lang="en-US" i="1" dirty="0"/>
              <a:t> </a:t>
            </a:r>
            <a:r>
              <a:rPr lang="en-US" dirty="0"/>
              <a:t>= </a:t>
            </a:r>
            <a:r>
              <a:rPr lang="en-US" i="1" dirty="0" err="1" smtClean="0"/>
              <a:t>δ</a:t>
            </a:r>
            <a:r>
              <a:rPr lang="en-US" i="1" baseline="-25000" dirty="0" err="1" smtClean="0"/>
              <a:t>i</a:t>
            </a:r>
            <a:r>
              <a:rPr lang="en-US" i="1" baseline="-25000" dirty="0" smtClean="0"/>
              <a:t> </a:t>
            </a:r>
            <a:r>
              <a:rPr lang="en-US" i="1" baseline="-25000" dirty="0"/>
              <a:t>j</a:t>
            </a:r>
            <a:r>
              <a:rPr lang="en-US" i="1" dirty="0"/>
              <a:t> </a:t>
            </a:r>
            <a:r>
              <a:rPr lang="en-US" dirty="0"/>
              <a:t>. </a:t>
            </a:r>
            <a:endParaRPr lang="en-US" dirty="0" smtClean="0"/>
          </a:p>
          <a:p>
            <a:r>
              <a:rPr lang="en-US" dirty="0" smtClean="0"/>
              <a:t>If </a:t>
            </a:r>
            <a:r>
              <a:rPr lang="en-US" dirty="0"/>
              <a:t>we expand </a:t>
            </a:r>
            <a:r>
              <a:rPr lang="en-US" b="1" dirty="0"/>
              <a:t>b </a:t>
            </a:r>
            <a:r>
              <a:rPr lang="en-US" dirty="0"/>
              <a:t>into a unit matrix in the program for solving a </a:t>
            </a:r>
            <a:r>
              <a:rPr lang="en-US" dirty="0" smtClean="0"/>
              <a:t>linear equation </a:t>
            </a:r>
            <a:r>
              <a:rPr lang="en-US" dirty="0"/>
              <a:t>set, </a:t>
            </a:r>
            <a:endParaRPr lang="en-US" dirty="0" smtClean="0"/>
          </a:p>
          <a:p>
            <a:pPr lvl="1"/>
            <a:r>
              <a:rPr lang="en-US" dirty="0" smtClean="0"/>
              <a:t>the </a:t>
            </a:r>
            <a:r>
              <a:rPr lang="en-US" dirty="0"/>
              <a:t>solution corresponding to each column of the unit matrix </a:t>
            </a:r>
            <a:r>
              <a:rPr lang="en-US" dirty="0" smtClean="0"/>
              <a:t>forms </a:t>
            </a:r>
            <a:r>
              <a:rPr lang="en-US" dirty="0"/>
              <a:t>the corresponding column of </a:t>
            </a:r>
            <a:r>
              <a:rPr lang="en-US" b="1" dirty="0" smtClean="0"/>
              <a:t>A</a:t>
            </a:r>
            <a:r>
              <a:rPr lang="en-US" baseline="30000" dirty="0" smtClean="0"/>
              <a:t>−</a:t>
            </a:r>
            <a:r>
              <a:rPr lang="en-US" baseline="30000" dirty="0"/>
              <a:t>1</a:t>
            </a:r>
            <a:endParaRPr lang="en-US" i="1" baseline="30000" dirty="0" smtClean="0"/>
          </a:p>
          <a:p>
            <a:endParaRPr lang="en-US" dirty="0"/>
          </a:p>
        </p:txBody>
      </p:sp>
    </p:spTree>
    <p:extLst>
      <p:ext uri="{BB962C8B-B14F-4D97-AF65-F5344CB8AC3E}">
        <p14:creationId xmlns:p14="http://schemas.microsoft.com/office/powerpoint/2010/main" val="1140769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102" y="36977"/>
            <a:ext cx="4572000" cy="5632311"/>
          </a:xfrm>
          <a:prstGeom prst="rect">
            <a:avLst/>
          </a:prstGeom>
        </p:spPr>
        <p:txBody>
          <a:bodyPr>
            <a:spAutoFit/>
          </a:bodyPr>
          <a:lstStyle/>
          <a:p>
            <a:r>
              <a:rPr lang="en-US" b="1" dirty="0"/>
              <a:t>// An example of performing matrix inversion through the</a:t>
            </a:r>
          </a:p>
          <a:p>
            <a:r>
              <a:rPr lang="en-US" b="1" dirty="0"/>
              <a:t>// partial-pivoting Gaussian elimination.</a:t>
            </a:r>
          </a:p>
          <a:p>
            <a:r>
              <a:rPr lang="en-US" b="1" dirty="0"/>
              <a:t>import </a:t>
            </a:r>
            <a:r>
              <a:rPr lang="en-US" b="1" dirty="0" err="1"/>
              <a:t>java.lang</a:t>
            </a:r>
            <a:r>
              <a:rPr lang="en-US" b="1" dirty="0"/>
              <a:t>.*;</a:t>
            </a:r>
          </a:p>
          <a:p>
            <a:r>
              <a:rPr lang="en-US" b="1" dirty="0"/>
              <a:t>public class Inverse {</a:t>
            </a:r>
          </a:p>
          <a:p>
            <a:r>
              <a:rPr lang="en-US" b="1" dirty="0"/>
              <a:t>public static void main(String </a:t>
            </a:r>
            <a:r>
              <a:rPr lang="en-US" b="1" dirty="0" err="1"/>
              <a:t>argv</a:t>
            </a:r>
            <a:r>
              <a:rPr lang="en-US" b="1" dirty="0"/>
              <a:t>[]) {</a:t>
            </a:r>
          </a:p>
          <a:p>
            <a:r>
              <a:rPr lang="en-US" b="1" dirty="0"/>
              <a:t>double a[][]= {{ 100, 100, 100},</a:t>
            </a:r>
          </a:p>
          <a:p>
            <a:r>
              <a:rPr lang="en-US" b="1" dirty="0"/>
              <a:t>{-100, 300, -100},</a:t>
            </a:r>
          </a:p>
          <a:p>
            <a:r>
              <a:rPr lang="en-US" b="1" dirty="0"/>
              <a:t>{-100, -100, 300}};</a:t>
            </a:r>
          </a:p>
          <a:p>
            <a:r>
              <a:rPr lang="en-US" b="1" dirty="0" err="1"/>
              <a:t>int</a:t>
            </a:r>
            <a:r>
              <a:rPr lang="en-US" b="1" dirty="0"/>
              <a:t> n = </a:t>
            </a:r>
            <a:r>
              <a:rPr lang="en-US" b="1" dirty="0" err="1"/>
              <a:t>a.length</a:t>
            </a:r>
            <a:r>
              <a:rPr lang="en-US" b="1" dirty="0"/>
              <a:t>;</a:t>
            </a:r>
          </a:p>
          <a:p>
            <a:r>
              <a:rPr lang="en-US" b="1" dirty="0"/>
              <a:t>double d[][] = invert(a);</a:t>
            </a:r>
          </a:p>
          <a:p>
            <a:r>
              <a:rPr lang="nn-NO" b="1" dirty="0"/>
              <a:t>for (int i=0; i&lt;n; ++i)</a:t>
            </a:r>
          </a:p>
          <a:p>
            <a:r>
              <a:rPr lang="en-US" b="1" dirty="0"/>
              <a:t>for (</a:t>
            </a:r>
            <a:r>
              <a:rPr lang="en-US" b="1" dirty="0" err="1"/>
              <a:t>int</a:t>
            </a:r>
            <a:r>
              <a:rPr lang="en-US" b="1" dirty="0"/>
              <a:t> j=0; j&lt;n; ++j)</a:t>
            </a:r>
          </a:p>
          <a:p>
            <a:r>
              <a:rPr lang="en-US" b="1" dirty="0" err="1"/>
              <a:t>System.out.println</a:t>
            </a:r>
            <a:r>
              <a:rPr lang="en-US" b="1" dirty="0"/>
              <a:t>(d[</a:t>
            </a:r>
            <a:r>
              <a:rPr lang="en-US" b="1" dirty="0" err="1"/>
              <a:t>i</a:t>
            </a:r>
            <a:r>
              <a:rPr lang="en-US" b="1" dirty="0"/>
              <a:t>][j]);</a:t>
            </a:r>
          </a:p>
          <a:p>
            <a:r>
              <a:rPr lang="en-US" b="1" dirty="0"/>
              <a:t>}</a:t>
            </a:r>
          </a:p>
          <a:p>
            <a:r>
              <a:rPr lang="en-US" b="1" dirty="0"/>
              <a:t>public static double[][] invert(double a[][]) {</a:t>
            </a:r>
          </a:p>
          <a:p>
            <a:r>
              <a:rPr lang="en-US" b="1" dirty="0" err="1"/>
              <a:t>int</a:t>
            </a:r>
            <a:r>
              <a:rPr lang="en-US" b="1" dirty="0"/>
              <a:t> n = </a:t>
            </a:r>
            <a:r>
              <a:rPr lang="en-US" b="1" dirty="0" err="1"/>
              <a:t>a.length</a:t>
            </a:r>
            <a:r>
              <a:rPr lang="en-US" b="1" dirty="0"/>
              <a:t>;</a:t>
            </a:r>
          </a:p>
          <a:p>
            <a:r>
              <a:rPr lang="en-US" b="1" dirty="0"/>
              <a:t>double x[][] = new double[n][n];</a:t>
            </a:r>
          </a:p>
          <a:p>
            <a:r>
              <a:rPr lang="en-US" b="1" dirty="0"/>
              <a:t>double b[][] = new double[n][n];</a:t>
            </a:r>
          </a:p>
          <a:p>
            <a:r>
              <a:rPr lang="en-US" b="1" dirty="0" err="1"/>
              <a:t>int</a:t>
            </a:r>
            <a:r>
              <a:rPr lang="en-US" b="1" dirty="0"/>
              <a:t> index[] = new </a:t>
            </a:r>
            <a:r>
              <a:rPr lang="en-US" b="1" dirty="0" err="1"/>
              <a:t>int</a:t>
            </a:r>
            <a:r>
              <a:rPr lang="en-US" b="1" dirty="0"/>
              <a:t>[n</a:t>
            </a:r>
            <a:r>
              <a:rPr lang="en-US" b="1" dirty="0" smtClean="0"/>
              <a:t>];</a:t>
            </a:r>
            <a:endParaRPr lang="en-US" b="1" dirty="0"/>
          </a:p>
        </p:txBody>
      </p:sp>
      <p:sp>
        <p:nvSpPr>
          <p:cNvPr id="5" name="矩形 4"/>
          <p:cNvSpPr/>
          <p:nvPr/>
        </p:nvSpPr>
        <p:spPr>
          <a:xfrm>
            <a:off x="4572000" y="24904"/>
            <a:ext cx="4572000" cy="6186309"/>
          </a:xfrm>
          <a:prstGeom prst="rect">
            <a:avLst/>
          </a:prstGeom>
        </p:spPr>
        <p:txBody>
          <a:bodyPr>
            <a:spAutoFit/>
          </a:bodyPr>
          <a:lstStyle/>
          <a:p>
            <a:r>
              <a:rPr lang="nn-NO" b="1" dirty="0" smtClean="0"/>
              <a:t>for </a:t>
            </a:r>
            <a:r>
              <a:rPr lang="nn-NO" b="1" dirty="0"/>
              <a:t>(int i=0; i&lt;n-1; ++i)</a:t>
            </a:r>
          </a:p>
          <a:p>
            <a:r>
              <a:rPr lang="nb-NO" b="1" dirty="0"/>
              <a:t>for (int j=i+1; j&lt;n; ++j)</a:t>
            </a:r>
          </a:p>
          <a:p>
            <a:r>
              <a:rPr lang="en-US" b="1" dirty="0"/>
              <a:t>for (</a:t>
            </a:r>
            <a:r>
              <a:rPr lang="en-US" b="1" dirty="0" err="1"/>
              <a:t>int</a:t>
            </a:r>
            <a:r>
              <a:rPr lang="en-US" b="1" dirty="0"/>
              <a:t> k=0; k&lt;n; ++k)</a:t>
            </a:r>
          </a:p>
          <a:p>
            <a:r>
              <a:rPr lang="en-US" b="1" dirty="0"/>
              <a:t>b[index[j]][k]</a:t>
            </a:r>
          </a:p>
          <a:p>
            <a:r>
              <a:rPr lang="en-US" b="1" dirty="0"/>
              <a:t>-= a[index[j]][</a:t>
            </a:r>
            <a:r>
              <a:rPr lang="en-US" b="1" dirty="0" err="1"/>
              <a:t>i</a:t>
            </a:r>
            <a:r>
              <a:rPr lang="en-US" b="1" dirty="0"/>
              <a:t>]*b[index[</a:t>
            </a:r>
            <a:r>
              <a:rPr lang="en-US" b="1" dirty="0" err="1"/>
              <a:t>i</a:t>
            </a:r>
            <a:r>
              <a:rPr lang="en-US" b="1" dirty="0"/>
              <a:t>]][k];</a:t>
            </a:r>
          </a:p>
          <a:p>
            <a:r>
              <a:rPr lang="en-US" b="1" dirty="0"/>
              <a:t>// Perform backward substitutions</a:t>
            </a:r>
          </a:p>
          <a:p>
            <a:r>
              <a:rPr lang="nn-NO" b="1" dirty="0"/>
              <a:t>for (int i=0; i&lt;n; ++i) {</a:t>
            </a:r>
          </a:p>
          <a:p>
            <a:r>
              <a:rPr lang="pt-BR" b="1" dirty="0"/>
              <a:t>x[n-1][i] = b[index[n-1]][i]/a[index[n-1]][n-1];</a:t>
            </a:r>
          </a:p>
          <a:p>
            <a:r>
              <a:rPr lang="en-US" b="1" dirty="0"/>
              <a:t>for (</a:t>
            </a:r>
            <a:r>
              <a:rPr lang="en-US" b="1" dirty="0" err="1"/>
              <a:t>int</a:t>
            </a:r>
            <a:r>
              <a:rPr lang="en-US" b="1" dirty="0"/>
              <a:t> j=n-2; j&gt;=0; --j) {</a:t>
            </a:r>
          </a:p>
          <a:p>
            <a:r>
              <a:rPr lang="en-US" b="1" dirty="0"/>
              <a:t>x[j][</a:t>
            </a:r>
            <a:r>
              <a:rPr lang="en-US" b="1" dirty="0" err="1"/>
              <a:t>i</a:t>
            </a:r>
            <a:r>
              <a:rPr lang="en-US" b="1" dirty="0"/>
              <a:t>] = b[index[j]][</a:t>
            </a:r>
            <a:r>
              <a:rPr lang="en-US" b="1" dirty="0" err="1"/>
              <a:t>i</a:t>
            </a:r>
            <a:r>
              <a:rPr lang="en-US" b="1" dirty="0"/>
              <a:t>];</a:t>
            </a:r>
          </a:p>
          <a:p>
            <a:r>
              <a:rPr lang="en-US" b="1" dirty="0"/>
              <a:t>for (</a:t>
            </a:r>
            <a:r>
              <a:rPr lang="en-US" b="1" dirty="0" err="1"/>
              <a:t>int</a:t>
            </a:r>
            <a:r>
              <a:rPr lang="en-US" b="1" dirty="0"/>
              <a:t> k=j+1; k&lt;n; ++k) {</a:t>
            </a:r>
          </a:p>
          <a:p>
            <a:r>
              <a:rPr lang="en-US" b="1" dirty="0"/>
              <a:t>x[j][</a:t>
            </a:r>
            <a:r>
              <a:rPr lang="en-US" b="1" dirty="0" err="1"/>
              <a:t>i</a:t>
            </a:r>
            <a:r>
              <a:rPr lang="en-US" b="1" dirty="0"/>
              <a:t>] -= a[index[j]][k]*x[k][</a:t>
            </a:r>
            <a:r>
              <a:rPr lang="en-US" b="1" dirty="0" err="1"/>
              <a:t>i</a:t>
            </a:r>
            <a:r>
              <a:rPr lang="en-US" b="1" dirty="0"/>
              <a:t>];</a:t>
            </a:r>
          </a:p>
          <a:p>
            <a:r>
              <a:rPr lang="en-US" b="1" dirty="0"/>
              <a:t>}</a:t>
            </a:r>
          </a:p>
          <a:p>
            <a:r>
              <a:rPr lang="en-US" b="1" dirty="0"/>
              <a:t>x[j][</a:t>
            </a:r>
            <a:r>
              <a:rPr lang="en-US" b="1" dirty="0" err="1"/>
              <a:t>i</a:t>
            </a:r>
            <a:r>
              <a:rPr lang="en-US" b="1" dirty="0"/>
              <a:t>] /= a[index[j]][j];</a:t>
            </a:r>
          </a:p>
          <a:p>
            <a:r>
              <a:rPr lang="en-US" b="1" dirty="0"/>
              <a:t>}</a:t>
            </a:r>
          </a:p>
          <a:p>
            <a:r>
              <a:rPr lang="en-US" b="1" dirty="0"/>
              <a:t>}</a:t>
            </a:r>
          </a:p>
          <a:p>
            <a:r>
              <a:rPr lang="en-US" b="1" dirty="0"/>
              <a:t>return x;</a:t>
            </a:r>
          </a:p>
          <a:p>
            <a:r>
              <a:rPr lang="en-US" b="1" dirty="0" smtClean="0"/>
              <a:t>}</a:t>
            </a:r>
          </a:p>
          <a:p>
            <a:r>
              <a:rPr lang="en-US" b="1" dirty="0" smtClean="0"/>
              <a:t>public static void </a:t>
            </a:r>
            <a:r>
              <a:rPr lang="en-US" b="1" dirty="0" err="1" smtClean="0"/>
              <a:t>gaussian</a:t>
            </a:r>
            <a:r>
              <a:rPr lang="en-US" b="1" dirty="0" smtClean="0"/>
              <a:t>(double a[][], </a:t>
            </a:r>
            <a:r>
              <a:rPr lang="en-US" b="1" dirty="0" err="1" smtClean="0"/>
              <a:t>int</a:t>
            </a:r>
            <a:r>
              <a:rPr lang="en-US" b="1" dirty="0" smtClean="0"/>
              <a:t> index[])</a:t>
            </a:r>
          </a:p>
          <a:p>
            <a:r>
              <a:rPr lang="en-US" b="1" dirty="0" smtClean="0"/>
              <a:t>{...}</a:t>
            </a:r>
          </a:p>
          <a:p>
            <a:r>
              <a:rPr lang="en-US" b="1" dirty="0" smtClean="0"/>
              <a:t>}</a:t>
            </a:r>
            <a:endParaRPr lang="en-US" dirty="0"/>
          </a:p>
        </p:txBody>
      </p:sp>
      <p:sp>
        <p:nvSpPr>
          <p:cNvPr id="7" name="矩形 6"/>
          <p:cNvSpPr/>
          <p:nvPr/>
        </p:nvSpPr>
        <p:spPr>
          <a:xfrm>
            <a:off x="12102" y="5517232"/>
            <a:ext cx="4572000" cy="1477328"/>
          </a:xfrm>
          <a:prstGeom prst="rect">
            <a:avLst/>
          </a:prstGeom>
        </p:spPr>
        <p:txBody>
          <a:bodyPr>
            <a:spAutoFit/>
          </a:bodyPr>
          <a:lstStyle/>
          <a:p>
            <a:r>
              <a:rPr lang="nn-NO" b="1" dirty="0"/>
              <a:t>for (int i=0; i&lt;n; ++i) b[i][i] = 1;</a:t>
            </a:r>
          </a:p>
          <a:p>
            <a:r>
              <a:rPr lang="en-US" b="1" dirty="0"/>
              <a:t>// Transform the matrix into an upper triangle</a:t>
            </a:r>
          </a:p>
          <a:p>
            <a:r>
              <a:rPr lang="en-US" b="1" dirty="0" err="1"/>
              <a:t>gaussian</a:t>
            </a:r>
            <a:r>
              <a:rPr lang="en-US" b="1" dirty="0"/>
              <a:t>(a, index);</a:t>
            </a:r>
          </a:p>
          <a:p>
            <a:r>
              <a:rPr lang="en-US" b="1" dirty="0"/>
              <a:t>// Update the matrix b[</a:t>
            </a:r>
            <a:r>
              <a:rPr lang="en-US" b="1" dirty="0" err="1"/>
              <a:t>i</a:t>
            </a:r>
            <a:r>
              <a:rPr lang="en-US" b="1" dirty="0"/>
              <a:t>][j] with the ratios stored</a:t>
            </a:r>
          </a:p>
        </p:txBody>
      </p:sp>
    </p:spTree>
    <p:extLst>
      <p:ext uri="{BB962C8B-B14F-4D97-AF65-F5344CB8AC3E}">
        <p14:creationId xmlns:p14="http://schemas.microsoft.com/office/powerpoint/2010/main" val="2006831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LU decomposition</a:t>
            </a:r>
          </a:p>
        </p:txBody>
      </p:sp>
      <p:sp>
        <p:nvSpPr>
          <p:cNvPr id="3" name="内容占位符 2"/>
          <p:cNvSpPr>
            <a:spLocks noGrp="1"/>
          </p:cNvSpPr>
          <p:nvPr>
            <p:ph idx="1"/>
          </p:nvPr>
        </p:nvSpPr>
        <p:spPr/>
        <p:txBody>
          <a:bodyPr>
            <a:normAutofit fontScale="85000" lnSpcReduction="20000"/>
          </a:bodyPr>
          <a:lstStyle/>
          <a:p>
            <a:r>
              <a:rPr lang="en-US" dirty="0"/>
              <a:t>A scheme related to the Gaussian elimination is called </a:t>
            </a:r>
            <a:r>
              <a:rPr lang="en-US" i="1" dirty="0"/>
              <a:t>LU decomposition</a:t>
            </a:r>
            <a:r>
              <a:rPr lang="en-US" dirty="0"/>
              <a:t>,</a:t>
            </a:r>
          </a:p>
          <a:p>
            <a:pPr lvl="1"/>
            <a:r>
              <a:rPr lang="en-US" dirty="0"/>
              <a:t>which splits a nonsingular matrix into the product of a lower-triangular and </a:t>
            </a:r>
            <a:r>
              <a:rPr lang="en-US" dirty="0" smtClean="0"/>
              <a:t>an upper-triangular </a:t>
            </a:r>
            <a:r>
              <a:rPr lang="en-US" dirty="0"/>
              <a:t>matrix</a:t>
            </a:r>
            <a:r>
              <a:rPr lang="en-US" dirty="0" smtClean="0"/>
              <a:t>.</a:t>
            </a:r>
          </a:p>
          <a:p>
            <a:r>
              <a:rPr lang="en-US" dirty="0"/>
              <a:t>the Gaussian elimination corresponds to</a:t>
            </a:r>
          </a:p>
          <a:p>
            <a:pPr lvl="1"/>
            <a:r>
              <a:rPr lang="en-US" dirty="0"/>
              <a:t>a set of n − 1 matrix operations that can be represented by a matrix multiplication</a:t>
            </a:r>
          </a:p>
          <a:p>
            <a:pPr lvl="1"/>
            <a:r>
              <a:rPr lang="en-US" dirty="0" smtClean="0"/>
              <a:t>A</a:t>
            </a:r>
            <a:r>
              <a:rPr lang="en-US" baseline="30000" dirty="0" smtClean="0"/>
              <a:t>n</a:t>
            </a:r>
            <a:r>
              <a:rPr lang="en-US" baseline="30000" dirty="0"/>
              <a:t>−</a:t>
            </a:r>
            <a:r>
              <a:rPr lang="en-US" baseline="30000" dirty="0" smtClean="0"/>
              <a:t>1</a:t>
            </a:r>
            <a:r>
              <a:rPr lang="en-US" dirty="0" smtClean="0"/>
              <a:t> </a:t>
            </a:r>
            <a:r>
              <a:rPr lang="en-US" dirty="0"/>
              <a:t>= MA</a:t>
            </a:r>
            <a:r>
              <a:rPr lang="en-US" dirty="0" smtClean="0"/>
              <a:t>,</a:t>
            </a:r>
          </a:p>
          <a:p>
            <a:pPr lvl="1"/>
            <a:r>
              <a:rPr lang="en-US" dirty="0"/>
              <a:t>where</a:t>
            </a:r>
          </a:p>
          <a:p>
            <a:pPr lvl="1"/>
            <a:r>
              <a:rPr lang="en-US" dirty="0"/>
              <a:t>M = </a:t>
            </a:r>
            <a:r>
              <a:rPr lang="en-US" dirty="0" smtClean="0"/>
              <a:t>M</a:t>
            </a:r>
            <a:r>
              <a:rPr lang="en-US" baseline="30000" dirty="0" smtClean="0"/>
              <a:t>n</a:t>
            </a:r>
            <a:r>
              <a:rPr lang="en-US" baseline="30000" dirty="0"/>
              <a:t>−</a:t>
            </a:r>
            <a:r>
              <a:rPr lang="en-US" baseline="30000" dirty="0" smtClean="0"/>
              <a:t>1</a:t>
            </a:r>
            <a:r>
              <a:rPr lang="en-US" dirty="0" smtClean="0"/>
              <a:t>M</a:t>
            </a:r>
            <a:r>
              <a:rPr lang="en-US" baseline="30000" dirty="0" smtClean="0"/>
              <a:t>n</a:t>
            </a:r>
            <a:r>
              <a:rPr lang="en-US" baseline="30000" dirty="0"/>
              <a:t>−</a:t>
            </a:r>
            <a:r>
              <a:rPr lang="en-US" baseline="30000" dirty="0" smtClean="0"/>
              <a:t>2</a:t>
            </a:r>
            <a:r>
              <a:rPr lang="en-US" dirty="0" smtClean="0"/>
              <a:t> </a:t>
            </a:r>
            <a:r>
              <a:rPr lang="en-US" dirty="0"/>
              <a:t>· · ·</a:t>
            </a:r>
            <a:r>
              <a:rPr lang="en-US" dirty="0" smtClean="0"/>
              <a:t>M</a:t>
            </a:r>
            <a:r>
              <a:rPr lang="en-US" baseline="30000" dirty="0" smtClean="0"/>
              <a:t>1</a:t>
            </a:r>
            <a:r>
              <a:rPr lang="en-US" dirty="0" smtClean="0"/>
              <a:t>,</a:t>
            </a:r>
          </a:p>
          <a:p>
            <a:pPr lvl="1"/>
            <a:r>
              <a:rPr lang="en-US" dirty="0"/>
              <a:t>with </a:t>
            </a:r>
            <a:r>
              <a:rPr lang="en-US" dirty="0" smtClean="0"/>
              <a:t>each </a:t>
            </a:r>
            <a:r>
              <a:rPr lang="en-US" dirty="0" err="1" smtClean="0"/>
              <a:t>M</a:t>
            </a:r>
            <a:r>
              <a:rPr lang="en-US" baseline="30000" dirty="0" err="1" smtClean="0"/>
              <a:t>r</a:t>
            </a:r>
            <a:r>
              <a:rPr lang="en-US" dirty="0" smtClean="0"/>
              <a:t>, </a:t>
            </a:r>
            <a:r>
              <a:rPr lang="en-US" dirty="0"/>
              <a:t>for r = 1, 2, . . . , n − 1, completing one step of the elimination.</a:t>
            </a:r>
          </a:p>
        </p:txBody>
      </p:sp>
    </p:spTree>
    <p:extLst>
      <p:ext uri="{BB962C8B-B14F-4D97-AF65-F5344CB8AC3E}">
        <p14:creationId xmlns:p14="http://schemas.microsoft.com/office/powerpoint/2010/main" val="676811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It s </a:t>
            </a:r>
            <a:r>
              <a:rPr lang="en-US" dirty="0"/>
              <a:t>easy to show </a:t>
            </a:r>
            <a:r>
              <a:rPr lang="en-US" dirty="0" smtClean="0"/>
              <a:t>that </a:t>
            </a:r>
            <a:r>
              <a:rPr lang="en-US" b="1" dirty="0" smtClean="0"/>
              <a:t>M </a:t>
            </a:r>
            <a:r>
              <a:rPr lang="en-US" dirty="0" smtClean="0"/>
              <a:t>is </a:t>
            </a:r>
            <a:r>
              <a:rPr lang="en-US" dirty="0"/>
              <a:t>a lower-triangular matrix with all the diagonal </a:t>
            </a:r>
            <a:r>
              <a:rPr lang="en-US" dirty="0" smtClean="0"/>
              <a:t>elements being </a:t>
            </a:r>
            <a:r>
              <a:rPr lang="en-US" dirty="0"/>
              <a:t>−1 and </a:t>
            </a:r>
            <a:r>
              <a:rPr lang="en-US" i="1" dirty="0" err="1" smtClean="0"/>
              <a:t>M</a:t>
            </a:r>
            <a:r>
              <a:rPr lang="en-US" i="1" baseline="30000" dirty="0" err="1" smtClean="0"/>
              <a:t>k</a:t>
            </a:r>
            <a:r>
              <a:rPr lang="en-US" i="1" baseline="-25000" dirty="0" err="1" smtClean="0"/>
              <a:t>i</a:t>
            </a:r>
            <a:r>
              <a:rPr lang="en-US" i="1" baseline="-25000" dirty="0" smtClean="0"/>
              <a:t> </a:t>
            </a:r>
            <a:r>
              <a:rPr lang="en-US" i="1" baseline="-25000" dirty="0"/>
              <a:t>j</a:t>
            </a:r>
            <a:r>
              <a:rPr lang="en-US" i="1" dirty="0"/>
              <a:t> </a:t>
            </a:r>
            <a:r>
              <a:rPr lang="en-US" dirty="0"/>
              <a:t>= −</a:t>
            </a:r>
            <a:r>
              <a:rPr lang="en-US" i="1" dirty="0" smtClean="0"/>
              <a:t>A </a:t>
            </a:r>
            <a:r>
              <a:rPr lang="en-US" i="1" baseline="30000" dirty="0" smtClean="0"/>
              <a:t>j</a:t>
            </a:r>
            <a:r>
              <a:rPr lang="en-US" baseline="30000" dirty="0"/>
              <a:t>−</a:t>
            </a:r>
            <a:r>
              <a:rPr lang="en-US" baseline="30000" dirty="0" smtClean="0"/>
              <a:t>1</a:t>
            </a:r>
            <a:r>
              <a:rPr lang="en-US" i="1" baseline="-25000" dirty="0" smtClean="0"/>
              <a:t>k_</a:t>
            </a:r>
            <a:r>
              <a:rPr lang="pl-PL" i="1" baseline="-25000" dirty="0" smtClean="0"/>
              <a:t>i </a:t>
            </a:r>
            <a:r>
              <a:rPr lang="pl-PL" i="1" baseline="-25000" dirty="0"/>
              <a:t>j</a:t>
            </a:r>
            <a:r>
              <a:rPr lang="pl-PL" i="1" dirty="0"/>
              <a:t> /</a:t>
            </a:r>
            <a:r>
              <a:rPr lang="pl-PL" i="1" dirty="0" smtClean="0"/>
              <a:t>A</a:t>
            </a:r>
            <a:r>
              <a:rPr lang="pl-PL" baseline="30000" dirty="0" smtClean="0"/>
              <a:t> </a:t>
            </a:r>
            <a:r>
              <a:rPr lang="pl-PL" i="1" baseline="30000" dirty="0"/>
              <a:t>j</a:t>
            </a:r>
            <a:r>
              <a:rPr lang="pl-PL" baseline="30000" dirty="0"/>
              <a:t>−</a:t>
            </a:r>
            <a:r>
              <a:rPr lang="pl-PL" baseline="30000" dirty="0" smtClean="0"/>
              <a:t>1</a:t>
            </a:r>
            <a:r>
              <a:rPr lang="en-US" i="1" baseline="-25000" dirty="0" smtClean="0"/>
              <a:t>k_ </a:t>
            </a:r>
            <a:r>
              <a:rPr lang="en-US" i="1" baseline="-25000" dirty="0"/>
              <a:t>j </a:t>
            </a:r>
            <a:r>
              <a:rPr lang="en-US" i="1" baseline="-25000" dirty="0" err="1"/>
              <a:t>j</a:t>
            </a:r>
            <a:r>
              <a:rPr lang="en-US" i="1" dirty="0"/>
              <a:t> </a:t>
            </a:r>
            <a:r>
              <a:rPr lang="en-US" dirty="0"/>
              <a:t>for </a:t>
            </a:r>
            <a:r>
              <a:rPr lang="en-US" i="1" dirty="0" err="1"/>
              <a:t>i</a:t>
            </a:r>
            <a:r>
              <a:rPr lang="en-US" i="1" dirty="0"/>
              <a:t> &gt; j </a:t>
            </a:r>
            <a:r>
              <a:rPr lang="en-US" dirty="0"/>
              <a:t>. </a:t>
            </a:r>
          </a:p>
          <a:p>
            <a:r>
              <a:rPr lang="en-US" b="1" dirty="0" smtClean="0"/>
              <a:t>So A </a:t>
            </a:r>
            <a:r>
              <a:rPr lang="en-US" dirty="0"/>
              <a:t>= </a:t>
            </a:r>
            <a:r>
              <a:rPr lang="en-US" b="1" dirty="0"/>
              <a:t>LU</a:t>
            </a:r>
            <a:r>
              <a:rPr lang="en-US" i="1" dirty="0" smtClean="0"/>
              <a:t>,</a:t>
            </a:r>
            <a:r>
              <a:rPr lang="en-US" dirty="0"/>
              <a:t> </a:t>
            </a:r>
            <a:r>
              <a:rPr lang="en-US" dirty="0" smtClean="0"/>
              <a:t>where </a:t>
            </a:r>
            <a:r>
              <a:rPr lang="en-US" b="1" dirty="0" smtClean="0"/>
              <a:t>U </a:t>
            </a:r>
            <a:r>
              <a:rPr lang="en-US" dirty="0"/>
              <a:t>= </a:t>
            </a:r>
            <a:r>
              <a:rPr lang="en-US" b="1" dirty="0" smtClean="0"/>
              <a:t>A</a:t>
            </a:r>
            <a:r>
              <a:rPr lang="en-US" i="1" baseline="30000" dirty="0" smtClean="0"/>
              <a:t>n</a:t>
            </a:r>
            <a:r>
              <a:rPr lang="en-US" baseline="30000" dirty="0"/>
              <a:t>−</a:t>
            </a:r>
            <a:r>
              <a:rPr lang="en-US" baseline="30000" dirty="0" smtClean="0"/>
              <a:t>1</a:t>
            </a:r>
            <a:r>
              <a:rPr lang="en-US" dirty="0" smtClean="0"/>
              <a:t> </a:t>
            </a:r>
            <a:r>
              <a:rPr lang="en-US" dirty="0"/>
              <a:t>is an upper-triangular matrix </a:t>
            </a:r>
            <a:r>
              <a:rPr lang="en-US" dirty="0" smtClean="0"/>
              <a:t>and </a:t>
            </a:r>
            <a:r>
              <a:rPr lang="en-US" b="1" dirty="0" smtClean="0"/>
              <a:t>L </a:t>
            </a:r>
            <a:r>
              <a:rPr lang="en-US" dirty="0"/>
              <a:t>= </a:t>
            </a:r>
            <a:r>
              <a:rPr lang="en-US" b="1" dirty="0" smtClean="0"/>
              <a:t>M</a:t>
            </a:r>
            <a:r>
              <a:rPr lang="en-US" baseline="30000" dirty="0" smtClean="0"/>
              <a:t>−</a:t>
            </a:r>
            <a:r>
              <a:rPr lang="en-US" baseline="30000" dirty="0"/>
              <a:t>1</a:t>
            </a:r>
            <a:r>
              <a:rPr lang="en-US" dirty="0"/>
              <a:t> is a </a:t>
            </a:r>
            <a:r>
              <a:rPr lang="en-US" dirty="0" smtClean="0"/>
              <a:t>lower-triangular matrix</a:t>
            </a:r>
            <a:r>
              <a:rPr lang="en-US" dirty="0"/>
              <a:t>.</a:t>
            </a:r>
          </a:p>
        </p:txBody>
      </p:sp>
    </p:spTree>
    <p:extLst>
      <p:ext uri="{BB962C8B-B14F-4D97-AF65-F5344CB8AC3E}">
        <p14:creationId xmlns:p14="http://schemas.microsoft.com/office/powerpoint/2010/main" val="1095514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The </a:t>
            </a:r>
            <a:r>
              <a:rPr lang="en-US" b="1" dirty="0" err="1"/>
              <a:t>Faddeev</a:t>
            </a:r>
            <a:r>
              <a:rPr lang="en-US" b="1" dirty="0"/>
              <a:t>--</a:t>
            </a:r>
            <a:r>
              <a:rPr lang="en-US" b="1" dirty="0" err="1"/>
              <a:t>Leverrier</a:t>
            </a:r>
            <a:r>
              <a:rPr lang="en-US" b="1" dirty="0"/>
              <a:t> method</a:t>
            </a:r>
            <a:endParaRPr lang="en-US" dirty="0"/>
          </a:p>
        </p:txBody>
      </p:sp>
      <p:sp>
        <p:nvSpPr>
          <p:cNvPr id="3" name="内容占位符 2"/>
          <p:cNvSpPr>
            <a:spLocks noGrp="1"/>
          </p:cNvSpPr>
          <p:nvPr>
            <p:ph idx="1"/>
          </p:nvPr>
        </p:nvSpPr>
        <p:spPr/>
        <p:txBody>
          <a:bodyPr/>
          <a:lstStyle/>
          <a:p>
            <a:r>
              <a:rPr lang="en-US" dirty="0" smtClean="0"/>
              <a:t>A very </a:t>
            </a:r>
            <a:r>
              <a:rPr lang="en-US" dirty="0"/>
              <a:t>interesting method developed for matrix inversion and eigenvalue </a:t>
            </a:r>
            <a:r>
              <a:rPr lang="en-US" dirty="0" smtClean="0"/>
              <a:t>problem.</a:t>
            </a:r>
          </a:p>
          <a:p>
            <a:r>
              <a:rPr lang="en-US" dirty="0" smtClean="0"/>
              <a:t>The scheme was </a:t>
            </a:r>
            <a:r>
              <a:rPr lang="en-US" dirty="0"/>
              <a:t>first discovered by </a:t>
            </a:r>
            <a:r>
              <a:rPr lang="en-US" dirty="0" err="1"/>
              <a:t>Leverrier</a:t>
            </a:r>
            <a:r>
              <a:rPr lang="en-US" dirty="0"/>
              <a:t> </a:t>
            </a:r>
            <a:r>
              <a:rPr lang="en-US" dirty="0" smtClean="0"/>
              <a:t>in the </a:t>
            </a:r>
            <a:r>
              <a:rPr lang="en-US" dirty="0"/>
              <a:t>middle of the nineteenth century </a:t>
            </a:r>
            <a:endParaRPr lang="en-US" dirty="0" smtClean="0"/>
          </a:p>
          <a:p>
            <a:r>
              <a:rPr lang="en-US" dirty="0" smtClean="0"/>
              <a:t> </a:t>
            </a:r>
            <a:r>
              <a:rPr lang="en-US" dirty="0"/>
              <a:t>modified by </a:t>
            </a:r>
            <a:r>
              <a:rPr lang="en-US" dirty="0" err="1"/>
              <a:t>Faddeev</a:t>
            </a:r>
            <a:r>
              <a:rPr lang="en-US" dirty="0"/>
              <a:t> (</a:t>
            </a:r>
            <a:r>
              <a:rPr lang="en-US" dirty="0" err="1"/>
              <a:t>Faddeev</a:t>
            </a:r>
            <a:r>
              <a:rPr lang="en-US" dirty="0"/>
              <a:t> </a:t>
            </a:r>
            <a:r>
              <a:rPr lang="en-US" dirty="0" smtClean="0"/>
              <a:t>and </a:t>
            </a:r>
            <a:r>
              <a:rPr lang="en-US" dirty="0" err="1" smtClean="0"/>
              <a:t>Faddeeva</a:t>
            </a:r>
            <a:r>
              <a:rPr lang="en-US" dirty="0"/>
              <a:t>, 1963).</a:t>
            </a:r>
          </a:p>
        </p:txBody>
      </p:sp>
    </p:spTree>
    <p:extLst>
      <p:ext uri="{BB962C8B-B14F-4D97-AF65-F5344CB8AC3E}">
        <p14:creationId xmlns:p14="http://schemas.microsoft.com/office/powerpoint/2010/main" val="786054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Furthermore, because </a:t>
            </a:r>
            <a:r>
              <a:rPr lang="en-US" i="1" dirty="0" err="1" smtClean="0"/>
              <a:t>M</a:t>
            </a:r>
            <a:r>
              <a:rPr lang="en-US" i="1" baseline="-25000" dirty="0" err="1" smtClean="0"/>
              <a:t>ii</a:t>
            </a:r>
            <a:r>
              <a:rPr lang="en-US" i="1" dirty="0" smtClean="0"/>
              <a:t> </a:t>
            </a:r>
            <a:r>
              <a:rPr lang="en-US" dirty="0"/>
              <a:t>= −1, we must have </a:t>
            </a:r>
            <a:r>
              <a:rPr lang="en-US" i="1" dirty="0" err="1" smtClean="0"/>
              <a:t>L</a:t>
            </a:r>
            <a:r>
              <a:rPr lang="en-US" i="1" baseline="-25000" dirty="0" err="1" smtClean="0"/>
              <a:t>ii</a:t>
            </a:r>
            <a:r>
              <a:rPr lang="en-US" i="1" dirty="0" smtClean="0"/>
              <a:t> </a:t>
            </a:r>
            <a:r>
              <a:rPr lang="en-US" dirty="0"/>
              <a:t>= 1 </a:t>
            </a:r>
            <a:r>
              <a:rPr lang="en-US" dirty="0" smtClean="0"/>
              <a:t>and </a:t>
            </a:r>
            <a:r>
              <a:rPr lang="it-IT" i="1" dirty="0" smtClean="0"/>
              <a:t>L</a:t>
            </a:r>
            <a:r>
              <a:rPr lang="it-IT" i="1" baseline="-25000" dirty="0" smtClean="0"/>
              <a:t>i </a:t>
            </a:r>
            <a:r>
              <a:rPr lang="it-IT" i="1" baseline="-25000" dirty="0"/>
              <a:t>j</a:t>
            </a:r>
            <a:r>
              <a:rPr lang="it-IT" i="1" dirty="0"/>
              <a:t> </a:t>
            </a:r>
            <a:r>
              <a:rPr lang="it-IT" dirty="0"/>
              <a:t>= −</a:t>
            </a:r>
            <a:r>
              <a:rPr lang="it-IT" i="1" dirty="0" smtClean="0"/>
              <a:t>M</a:t>
            </a:r>
            <a:r>
              <a:rPr lang="it-IT" i="1" baseline="-25000" dirty="0" smtClean="0"/>
              <a:t>i </a:t>
            </a:r>
            <a:r>
              <a:rPr lang="it-IT" i="1" baseline="-25000" dirty="0"/>
              <a:t>j</a:t>
            </a:r>
            <a:r>
              <a:rPr lang="it-IT" i="1" dirty="0"/>
              <a:t> </a:t>
            </a:r>
            <a:r>
              <a:rPr lang="it-IT" dirty="0"/>
              <a:t>= </a:t>
            </a:r>
            <a:r>
              <a:rPr lang="it-IT" i="1" dirty="0" smtClean="0"/>
              <a:t>A </a:t>
            </a:r>
            <a:r>
              <a:rPr lang="it-IT" baseline="30000" dirty="0" smtClean="0"/>
              <a:t> </a:t>
            </a:r>
            <a:r>
              <a:rPr lang="it-IT" i="1" baseline="30000" dirty="0"/>
              <a:t>j</a:t>
            </a:r>
            <a:r>
              <a:rPr lang="it-IT" baseline="30000" dirty="0"/>
              <a:t>−</a:t>
            </a:r>
            <a:r>
              <a:rPr lang="it-IT" baseline="30000" dirty="0" smtClean="0"/>
              <a:t>1</a:t>
            </a:r>
            <a:r>
              <a:rPr lang="pl-PL" i="1" baseline="-25000" dirty="0" smtClean="0"/>
              <a:t>ki </a:t>
            </a:r>
            <a:r>
              <a:rPr lang="pl-PL" i="1" baseline="-25000" dirty="0"/>
              <a:t>j</a:t>
            </a:r>
            <a:r>
              <a:rPr lang="pl-PL" i="1" dirty="0"/>
              <a:t> /</a:t>
            </a:r>
            <a:r>
              <a:rPr lang="pl-PL" i="1" dirty="0" smtClean="0"/>
              <a:t>A</a:t>
            </a:r>
            <a:r>
              <a:rPr lang="pl-PL" baseline="30000" dirty="0" smtClean="0"/>
              <a:t> </a:t>
            </a:r>
            <a:r>
              <a:rPr lang="pl-PL" i="1" baseline="30000" dirty="0"/>
              <a:t>j</a:t>
            </a:r>
            <a:r>
              <a:rPr lang="pl-PL" baseline="30000" dirty="0"/>
              <a:t>−</a:t>
            </a:r>
            <a:r>
              <a:rPr lang="pl-PL" baseline="30000" dirty="0" smtClean="0"/>
              <a:t>1</a:t>
            </a:r>
            <a:r>
              <a:rPr lang="en-US" i="1" baseline="-25000" dirty="0" smtClean="0"/>
              <a:t>k </a:t>
            </a:r>
            <a:r>
              <a:rPr lang="en-US" i="1" baseline="-25000" dirty="0"/>
              <a:t>j </a:t>
            </a:r>
            <a:r>
              <a:rPr lang="en-US" i="1" baseline="-25000" dirty="0" err="1"/>
              <a:t>j</a:t>
            </a:r>
            <a:r>
              <a:rPr lang="en-US" i="1" dirty="0"/>
              <a:t> </a:t>
            </a:r>
            <a:r>
              <a:rPr lang="en-US" dirty="0"/>
              <a:t>for </a:t>
            </a:r>
            <a:r>
              <a:rPr lang="en-US" i="1" dirty="0" err="1"/>
              <a:t>i</a:t>
            </a:r>
            <a:r>
              <a:rPr lang="en-US" i="1" dirty="0"/>
              <a:t> &gt; j </a:t>
            </a:r>
            <a:r>
              <a:rPr lang="en-US" dirty="0"/>
              <a:t>, </a:t>
            </a:r>
            <a:endParaRPr lang="en-US" dirty="0" smtClean="0"/>
          </a:p>
          <a:p>
            <a:pPr lvl="1"/>
            <a:r>
              <a:rPr lang="en-US" dirty="0" smtClean="0"/>
              <a:t>which </a:t>
            </a:r>
            <a:r>
              <a:rPr lang="en-US" dirty="0"/>
              <a:t>are the ratios stored in the </a:t>
            </a:r>
            <a:r>
              <a:rPr lang="en-US" dirty="0" smtClean="0"/>
              <a:t>matrix in </a:t>
            </a:r>
            <a:r>
              <a:rPr lang="en-US" dirty="0"/>
              <a:t>the method introduced earlier in this section to perform the </a:t>
            </a:r>
            <a:r>
              <a:rPr lang="en-US" dirty="0" smtClean="0"/>
              <a:t>partial-pivoting Gaussian </a:t>
            </a:r>
            <a:r>
              <a:rPr lang="en-US" dirty="0"/>
              <a:t>elimination.</a:t>
            </a:r>
          </a:p>
        </p:txBody>
      </p:sp>
    </p:spTree>
    <p:extLst>
      <p:ext uri="{BB962C8B-B14F-4D97-AF65-F5344CB8AC3E}">
        <p14:creationId xmlns:p14="http://schemas.microsoft.com/office/powerpoint/2010/main" val="1871112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The method performs the LU decomposition with </a:t>
            </a:r>
            <a:r>
              <a:rPr lang="en-US" dirty="0" smtClean="0"/>
              <a:t>nonzero elements </a:t>
            </a:r>
            <a:r>
              <a:rPr lang="en-US" dirty="0"/>
              <a:t>of </a:t>
            </a:r>
            <a:r>
              <a:rPr lang="en-US" b="1" dirty="0"/>
              <a:t>U </a:t>
            </a:r>
            <a:r>
              <a:rPr lang="en-US" dirty="0"/>
              <a:t>and nonzero, </a:t>
            </a:r>
            <a:r>
              <a:rPr lang="en-US" dirty="0" err="1"/>
              <a:t>nondiagonal</a:t>
            </a:r>
            <a:r>
              <a:rPr lang="en-US" dirty="0"/>
              <a:t> elements of </a:t>
            </a:r>
            <a:r>
              <a:rPr lang="en-US" b="1" dirty="0"/>
              <a:t>L </a:t>
            </a:r>
            <a:r>
              <a:rPr lang="en-US" dirty="0"/>
              <a:t>stored in the </a:t>
            </a:r>
            <a:r>
              <a:rPr lang="en-US" dirty="0" smtClean="0"/>
              <a:t>returned matrix</a:t>
            </a:r>
            <a:r>
              <a:rPr lang="en-US" dirty="0"/>
              <a:t>. </a:t>
            </a:r>
            <a:endParaRPr lang="en-US" dirty="0" smtClean="0"/>
          </a:p>
          <a:p>
            <a:r>
              <a:rPr lang="en-US" dirty="0" smtClean="0"/>
              <a:t>The </a:t>
            </a:r>
            <a:r>
              <a:rPr lang="en-US" dirty="0"/>
              <a:t>choice of </a:t>
            </a:r>
            <a:r>
              <a:rPr lang="en-US" i="1" dirty="0" err="1" smtClean="0"/>
              <a:t>L</a:t>
            </a:r>
            <a:r>
              <a:rPr lang="en-US" i="1" baseline="-25000" dirty="0" err="1" smtClean="0"/>
              <a:t>ii</a:t>
            </a:r>
            <a:r>
              <a:rPr lang="en-US" i="1" dirty="0" smtClean="0"/>
              <a:t> </a:t>
            </a:r>
            <a:r>
              <a:rPr lang="en-US" dirty="0"/>
              <a:t>= 1 in the LU decomposition is called the </a:t>
            </a:r>
            <a:r>
              <a:rPr lang="en-US" dirty="0" smtClean="0"/>
              <a:t>Doolittle factorization</a:t>
            </a:r>
            <a:r>
              <a:rPr lang="en-US" dirty="0"/>
              <a:t>. </a:t>
            </a:r>
            <a:endParaRPr lang="en-US" dirty="0" smtClean="0"/>
          </a:p>
          <a:p>
            <a:r>
              <a:rPr lang="en-US" dirty="0" smtClean="0"/>
              <a:t>An </a:t>
            </a:r>
            <a:r>
              <a:rPr lang="en-US" dirty="0"/>
              <a:t>alternative is to choose </a:t>
            </a:r>
            <a:r>
              <a:rPr lang="en-US" i="1" dirty="0" err="1" smtClean="0"/>
              <a:t>U</a:t>
            </a:r>
            <a:r>
              <a:rPr lang="en-US" i="1" baseline="-25000" dirty="0" err="1" smtClean="0"/>
              <a:t>ii</a:t>
            </a:r>
            <a:r>
              <a:rPr lang="en-US" i="1" dirty="0" smtClean="0"/>
              <a:t> </a:t>
            </a:r>
            <a:r>
              <a:rPr lang="en-US" dirty="0"/>
              <a:t>= 1; this is called the </a:t>
            </a:r>
            <a:r>
              <a:rPr lang="en-US" dirty="0" err="1"/>
              <a:t>Crout</a:t>
            </a:r>
            <a:r>
              <a:rPr lang="en-US" dirty="0"/>
              <a:t> factorization.</a:t>
            </a:r>
          </a:p>
          <a:p>
            <a:pPr lvl="1"/>
            <a:r>
              <a:rPr lang="en-US" dirty="0"/>
              <a:t>The </a:t>
            </a:r>
            <a:r>
              <a:rPr lang="en-US" dirty="0" err="1"/>
              <a:t>Crout</a:t>
            </a:r>
            <a:r>
              <a:rPr lang="en-US" dirty="0"/>
              <a:t> factorization is equivalent to rescaling </a:t>
            </a:r>
            <a:r>
              <a:rPr lang="en-US" i="1" dirty="0" err="1" smtClean="0"/>
              <a:t>U</a:t>
            </a:r>
            <a:r>
              <a:rPr lang="en-US" i="1" baseline="-25000" dirty="0" err="1" smtClean="0"/>
              <a:t>i</a:t>
            </a:r>
            <a:r>
              <a:rPr lang="en-US" i="1" baseline="-25000" dirty="0" smtClean="0"/>
              <a:t> </a:t>
            </a:r>
            <a:r>
              <a:rPr lang="en-US" i="1" baseline="-25000" dirty="0"/>
              <a:t>j</a:t>
            </a:r>
            <a:r>
              <a:rPr lang="en-US" i="1" dirty="0"/>
              <a:t> </a:t>
            </a:r>
            <a:r>
              <a:rPr lang="en-US" dirty="0"/>
              <a:t>by </a:t>
            </a:r>
            <a:r>
              <a:rPr lang="en-US" i="1" dirty="0" err="1"/>
              <a:t>U</a:t>
            </a:r>
            <a:r>
              <a:rPr lang="en-US" i="1" baseline="-25000" dirty="0" err="1"/>
              <a:t>ii</a:t>
            </a:r>
            <a:r>
              <a:rPr lang="en-US" i="1" dirty="0"/>
              <a:t> </a:t>
            </a:r>
            <a:r>
              <a:rPr lang="en-US" dirty="0"/>
              <a:t>for </a:t>
            </a:r>
            <a:r>
              <a:rPr lang="en-US" i="1" dirty="0" err="1"/>
              <a:t>i</a:t>
            </a:r>
            <a:r>
              <a:rPr lang="en-US" i="1" dirty="0"/>
              <a:t> &lt; </a:t>
            </a:r>
            <a:r>
              <a:rPr lang="en-US" i="1" dirty="0" smtClean="0"/>
              <a:t>j </a:t>
            </a:r>
            <a:r>
              <a:rPr lang="en-US" dirty="0" smtClean="0"/>
              <a:t>and </a:t>
            </a:r>
            <a:r>
              <a:rPr lang="en-US" dirty="0" err="1"/>
              <a:t>multipling</a:t>
            </a:r>
            <a:r>
              <a:rPr lang="en-US" dirty="0"/>
              <a:t> </a:t>
            </a:r>
            <a:r>
              <a:rPr lang="en-US" i="1" dirty="0" smtClean="0"/>
              <a:t>L</a:t>
            </a:r>
            <a:r>
              <a:rPr lang="en-US" i="1" baseline="-25000" dirty="0" smtClean="0"/>
              <a:t>i </a:t>
            </a:r>
            <a:r>
              <a:rPr lang="en-US" i="1" baseline="-25000" dirty="0"/>
              <a:t>j</a:t>
            </a:r>
            <a:r>
              <a:rPr lang="en-US" i="1" dirty="0"/>
              <a:t> </a:t>
            </a:r>
            <a:r>
              <a:rPr lang="en-US" dirty="0"/>
              <a:t>by </a:t>
            </a:r>
            <a:r>
              <a:rPr lang="en-US" i="1" dirty="0" err="1" smtClean="0"/>
              <a:t>U</a:t>
            </a:r>
            <a:r>
              <a:rPr lang="en-US" i="1" baseline="-25000" dirty="0" err="1" smtClean="0"/>
              <a:t>j</a:t>
            </a:r>
            <a:r>
              <a:rPr lang="en-US" i="1" baseline="-25000" dirty="0" smtClean="0"/>
              <a:t> </a:t>
            </a:r>
            <a:r>
              <a:rPr lang="en-US" i="1" baseline="-25000" dirty="0"/>
              <a:t>j</a:t>
            </a:r>
            <a:r>
              <a:rPr lang="en-US" i="1" dirty="0"/>
              <a:t> </a:t>
            </a:r>
            <a:r>
              <a:rPr lang="en-US" dirty="0"/>
              <a:t>for </a:t>
            </a:r>
            <a:r>
              <a:rPr lang="en-US" i="1" dirty="0" err="1"/>
              <a:t>i</a:t>
            </a:r>
            <a:r>
              <a:rPr lang="en-US" i="1" dirty="0"/>
              <a:t> &gt; j </a:t>
            </a:r>
            <a:r>
              <a:rPr lang="en-US" dirty="0"/>
              <a:t>from the Doolittle factorization.</a:t>
            </a:r>
          </a:p>
        </p:txBody>
      </p:sp>
    </p:spTree>
    <p:extLst>
      <p:ext uri="{BB962C8B-B14F-4D97-AF65-F5344CB8AC3E}">
        <p14:creationId xmlns:p14="http://schemas.microsoft.com/office/powerpoint/2010/main" val="3656176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In general the elements in </a:t>
            </a:r>
            <a:r>
              <a:rPr lang="en-US" b="1" dirty="0"/>
              <a:t>L </a:t>
            </a:r>
            <a:r>
              <a:rPr lang="en-US" dirty="0"/>
              <a:t>and </a:t>
            </a:r>
            <a:r>
              <a:rPr lang="en-US" b="1" dirty="0"/>
              <a:t>U </a:t>
            </a:r>
            <a:r>
              <a:rPr lang="en-US" dirty="0"/>
              <a:t>can be obtained from comparison of </a:t>
            </a:r>
            <a:r>
              <a:rPr lang="en-US" dirty="0" smtClean="0"/>
              <a:t>the elements </a:t>
            </a:r>
            <a:r>
              <a:rPr lang="en-US" dirty="0"/>
              <a:t>of the product of </a:t>
            </a:r>
            <a:r>
              <a:rPr lang="en-US" b="1" dirty="0"/>
              <a:t>L </a:t>
            </a:r>
            <a:r>
              <a:rPr lang="en-US" dirty="0"/>
              <a:t>and </a:t>
            </a:r>
            <a:r>
              <a:rPr lang="en-US" b="1" dirty="0"/>
              <a:t>U </a:t>
            </a:r>
            <a:r>
              <a:rPr lang="en-US" dirty="0"/>
              <a:t>with the elements of </a:t>
            </a:r>
            <a:r>
              <a:rPr lang="en-US" b="1" dirty="0" smtClean="0"/>
              <a:t>A</a:t>
            </a:r>
            <a:r>
              <a:rPr lang="en-US" dirty="0" smtClean="0"/>
              <a:t>. </a:t>
            </a:r>
          </a:p>
          <a:p>
            <a:r>
              <a:rPr lang="en-US" dirty="0" smtClean="0"/>
              <a:t>The</a:t>
            </a:r>
            <a:r>
              <a:rPr lang="en-US" dirty="0"/>
              <a:t> </a:t>
            </a:r>
            <a:r>
              <a:rPr lang="en-US" dirty="0" smtClean="0"/>
              <a:t>result </a:t>
            </a:r>
            <a:r>
              <a:rPr lang="en-US" dirty="0"/>
              <a:t>can be cast into a recursion with</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799" t="64754" r="26841" b="22222"/>
          <a:stretch/>
        </p:blipFill>
        <p:spPr bwMode="auto">
          <a:xfrm>
            <a:off x="107504" y="3573016"/>
            <a:ext cx="5688632" cy="2546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355976" y="6118879"/>
            <a:ext cx="4572000" cy="646331"/>
          </a:xfrm>
          <a:prstGeom prst="rect">
            <a:avLst/>
          </a:prstGeom>
        </p:spPr>
        <p:txBody>
          <a:bodyPr>
            <a:spAutoFit/>
          </a:bodyPr>
          <a:lstStyle/>
          <a:p>
            <a:r>
              <a:rPr lang="en-US" dirty="0"/>
              <a:t>where </a:t>
            </a:r>
            <a:r>
              <a:rPr lang="en-US" i="1" dirty="0" smtClean="0"/>
              <a:t>L_i</a:t>
            </a:r>
            <a:r>
              <a:rPr lang="en-US" dirty="0" smtClean="0"/>
              <a:t>1 </a:t>
            </a:r>
            <a:r>
              <a:rPr lang="en-US" dirty="0"/>
              <a:t>= </a:t>
            </a:r>
            <a:r>
              <a:rPr lang="en-US" i="1" dirty="0" smtClean="0"/>
              <a:t>A_i</a:t>
            </a:r>
            <a:r>
              <a:rPr lang="en-US" dirty="0" smtClean="0"/>
              <a:t>1</a:t>
            </a:r>
            <a:r>
              <a:rPr lang="en-US" i="1" dirty="0" smtClean="0"/>
              <a:t>/U_</a:t>
            </a:r>
            <a:r>
              <a:rPr lang="en-US" dirty="0" smtClean="0"/>
              <a:t>11 </a:t>
            </a:r>
            <a:r>
              <a:rPr lang="en-US" dirty="0"/>
              <a:t>and </a:t>
            </a:r>
            <a:r>
              <a:rPr lang="en-US" dirty="0" smtClean="0"/>
              <a:t>U_1 </a:t>
            </a:r>
            <a:r>
              <a:rPr lang="en-US" i="1" dirty="0"/>
              <a:t>j </a:t>
            </a:r>
            <a:r>
              <a:rPr lang="en-US" dirty="0"/>
              <a:t>= </a:t>
            </a:r>
            <a:r>
              <a:rPr lang="en-US" i="1" dirty="0" smtClean="0"/>
              <a:t>A_</a:t>
            </a:r>
            <a:r>
              <a:rPr lang="en-US" dirty="0" smtClean="0"/>
              <a:t>1 </a:t>
            </a:r>
            <a:r>
              <a:rPr lang="en-US" i="1" dirty="0"/>
              <a:t>j /L</a:t>
            </a:r>
            <a:r>
              <a:rPr lang="en-US" dirty="0"/>
              <a:t>11 are the starting values.</a:t>
            </a:r>
          </a:p>
        </p:txBody>
      </p:sp>
    </p:spTree>
    <p:extLst>
      <p:ext uri="{BB962C8B-B14F-4D97-AF65-F5344CB8AC3E}">
        <p14:creationId xmlns:p14="http://schemas.microsoft.com/office/powerpoint/2010/main" val="3972451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smtClean="0"/>
              <a:t>We can apply the same pivoting technique and store the L and U values at the zero component of the matrix.</a:t>
            </a:r>
          </a:p>
          <a:p>
            <a:r>
              <a:rPr lang="en-US" dirty="0"/>
              <a:t>The determinant of </a:t>
            </a:r>
            <a:r>
              <a:rPr lang="en-US" b="1" dirty="0"/>
              <a:t>A </a:t>
            </a:r>
            <a:r>
              <a:rPr lang="en-US" dirty="0"/>
              <a:t>is given by the product of the diagonal elements of </a:t>
            </a:r>
            <a:r>
              <a:rPr lang="en-US" b="1" dirty="0" smtClean="0"/>
              <a:t>L </a:t>
            </a:r>
            <a:r>
              <a:rPr lang="en-US" dirty="0" smtClean="0"/>
              <a:t>and </a:t>
            </a:r>
            <a:r>
              <a:rPr lang="en-US" b="1" dirty="0"/>
              <a:t>U </a:t>
            </a:r>
            <a:r>
              <a:rPr lang="en-US" dirty="0" smtClean="0"/>
              <a:t>because </a:t>
            </a:r>
            <a:r>
              <a:rPr lang="en-US" dirty="0"/>
              <a:t>|</a:t>
            </a:r>
            <a:r>
              <a:rPr lang="en-US" b="1" dirty="0"/>
              <a:t>A</a:t>
            </a:r>
            <a:r>
              <a:rPr lang="en-US" dirty="0"/>
              <a:t>| = |</a:t>
            </a:r>
            <a:r>
              <a:rPr lang="en-US" b="1" dirty="0"/>
              <a:t>L</a:t>
            </a:r>
            <a:r>
              <a:rPr lang="en-US" dirty="0"/>
              <a:t>||</a:t>
            </a:r>
            <a:r>
              <a:rPr lang="en-US" b="1" dirty="0"/>
              <a:t>U</a:t>
            </a:r>
            <a:r>
              <a:rPr lang="en-US" dirty="0" smtClean="0"/>
              <a:t>|</a:t>
            </a:r>
            <a:endParaRPr lang="en-US" dirty="0"/>
          </a:p>
        </p:txBody>
      </p:sp>
    </p:spTree>
    <p:extLst>
      <p:ext uri="{BB962C8B-B14F-4D97-AF65-F5344CB8AC3E}">
        <p14:creationId xmlns:p14="http://schemas.microsoft.com/office/powerpoint/2010/main" val="3770744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As soon as we obtain </a:t>
            </a:r>
            <a:r>
              <a:rPr lang="en-US" b="1" dirty="0"/>
              <a:t>L </a:t>
            </a:r>
            <a:r>
              <a:rPr lang="en-US" dirty="0"/>
              <a:t>and </a:t>
            </a:r>
            <a:r>
              <a:rPr lang="en-US" b="1" dirty="0"/>
              <a:t>U </a:t>
            </a:r>
            <a:r>
              <a:rPr lang="en-US" dirty="0"/>
              <a:t>for a given matrix </a:t>
            </a:r>
            <a:r>
              <a:rPr lang="en-US" b="1" dirty="0"/>
              <a:t>A</a:t>
            </a:r>
            <a:r>
              <a:rPr lang="en-US" dirty="0"/>
              <a:t>, we can solve the </a:t>
            </a:r>
            <a:r>
              <a:rPr lang="en-US" dirty="0" smtClean="0"/>
              <a:t>linear equation </a:t>
            </a:r>
            <a:r>
              <a:rPr lang="en-US" dirty="0"/>
              <a:t>set </a:t>
            </a:r>
            <a:r>
              <a:rPr lang="en-US" b="1" dirty="0"/>
              <a:t>Ax </a:t>
            </a:r>
            <a:r>
              <a:rPr lang="en-US" dirty="0"/>
              <a:t>= </a:t>
            </a:r>
            <a:r>
              <a:rPr lang="en-US" b="1" dirty="0"/>
              <a:t>b </a:t>
            </a:r>
            <a:r>
              <a:rPr lang="en-US" dirty="0"/>
              <a:t>with one set of forward substitutions and another set </a:t>
            </a:r>
            <a:r>
              <a:rPr lang="en-US" dirty="0" smtClean="0"/>
              <a:t>of backward </a:t>
            </a:r>
            <a:r>
              <a:rPr lang="en-US" dirty="0"/>
              <a:t>substitutions </a:t>
            </a:r>
            <a:endParaRPr lang="en-US" dirty="0" smtClean="0"/>
          </a:p>
          <a:p>
            <a:pPr lvl="1"/>
            <a:r>
              <a:rPr lang="en-US" dirty="0" smtClean="0"/>
              <a:t> </a:t>
            </a:r>
            <a:r>
              <a:rPr lang="en-US" dirty="0"/>
              <a:t>the linear equation set can now be rewritten </a:t>
            </a:r>
            <a:r>
              <a:rPr lang="en-US" dirty="0" smtClean="0"/>
              <a:t>as </a:t>
            </a:r>
          </a:p>
          <a:p>
            <a:pPr lvl="2"/>
            <a:r>
              <a:rPr lang="en-US" b="1" dirty="0" smtClean="0"/>
              <a:t>Ly </a:t>
            </a:r>
            <a:r>
              <a:rPr lang="en-US" dirty="0"/>
              <a:t>= </a:t>
            </a:r>
            <a:r>
              <a:rPr lang="en-US" b="1" dirty="0"/>
              <a:t>b</a:t>
            </a:r>
            <a:r>
              <a:rPr lang="en-US" i="1" dirty="0" smtClean="0"/>
              <a:t>, </a:t>
            </a:r>
            <a:r>
              <a:rPr lang="en-US" b="1" dirty="0" err="1"/>
              <a:t>Ux</a:t>
            </a:r>
            <a:r>
              <a:rPr lang="en-US" b="1" dirty="0"/>
              <a:t> </a:t>
            </a:r>
            <a:r>
              <a:rPr lang="en-US" dirty="0"/>
              <a:t>= </a:t>
            </a:r>
            <a:r>
              <a:rPr lang="en-US" b="1" dirty="0"/>
              <a:t>y</a:t>
            </a:r>
            <a:r>
              <a:rPr lang="en-US" i="1" dirty="0" smtClean="0"/>
              <a:t>.</a:t>
            </a:r>
          </a:p>
          <a:p>
            <a:r>
              <a:rPr lang="en-US" dirty="0"/>
              <a:t>If we compare the elements on both sides of these equations, we </a:t>
            </a:r>
            <a:r>
              <a:rPr lang="en-US" dirty="0" smtClean="0"/>
              <a:t>have </a:t>
            </a:r>
          </a:p>
          <a:p>
            <a:endParaRPr lang="en-US" dirty="0"/>
          </a:p>
          <a:p>
            <a:endParaRPr lang="en-US" dirty="0" smtClean="0"/>
          </a:p>
          <a:p>
            <a:pPr lvl="1"/>
            <a:r>
              <a:rPr lang="en-US" dirty="0" smtClean="0"/>
              <a:t>with </a:t>
            </a:r>
            <a:r>
              <a:rPr lang="en-US" i="1" dirty="0" smtClean="0"/>
              <a:t>y</a:t>
            </a:r>
            <a:r>
              <a:rPr lang="en-US" baseline="-25000" dirty="0" smtClean="0"/>
              <a:t>1</a:t>
            </a:r>
            <a:r>
              <a:rPr lang="en-US" dirty="0" smtClean="0"/>
              <a:t> </a:t>
            </a:r>
            <a:r>
              <a:rPr lang="en-US" dirty="0"/>
              <a:t>= </a:t>
            </a:r>
            <a:r>
              <a:rPr lang="en-US" i="1" dirty="0" smtClean="0"/>
              <a:t>b</a:t>
            </a:r>
            <a:r>
              <a:rPr lang="en-US" baseline="-25000" dirty="0" smtClean="0"/>
              <a:t>1</a:t>
            </a:r>
            <a:r>
              <a:rPr lang="en-US" i="1" dirty="0" smtClean="0"/>
              <a:t>/L</a:t>
            </a:r>
            <a:r>
              <a:rPr lang="en-US" baseline="-25000" dirty="0" smtClean="0"/>
              <a:t>11</a:t>
            </a:r>
            <a:r>
              <a:rPr lang="en-US" dirty="0" smtClean="0"/>
              <a:t> </a:t>
            </a:r>
            <a:r>
              <a:rPr lang="en-US" dirty="0"/>
              <a:t>and </a:t>
            </a:r>
            <a:r>
              <a:rPr lang="en-US" i="1" dirty="0" err="1"/>
              <a:t>i</a:t>
            </a:r>
            <a:r>
              <a:rPr lang="en-US" i="1" dirty="0"/>
              <a:t> </a:t>
            </a:r>
            <a:r>
              <a:rPr lang="en-US" dirty="0"/>
              <a:t>= 2</a:t>
            </a:r>
            <a:r>
              <a:rPr lang="en-US" i="1" dirty="0"/>
              <a:t>, </a:t>
            </a:r>
            <a:r>
              <a:rPr lang="en-US" dirty="0"/>
              <a:t>3</a:t>
            </a:r>
            <a:r>
              <a:rPr lang="en-US" i="1" dirty="0"/>
              <a:t>, . . . , n</a:t>
            </a:r>
            <a:r>
              <a:rPr lang="en-US" dirty="0"/>
              <a:t>.</a:t>
            </a:r>
            <a:endParaRPr lang="en-US" i="1" dirty="0" smtClean="0"/>
          </a:p>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199" t="48155" r="40091" b="44468"/>
          <a:stretch/>
        </p:blipFill>
        <p:spPr bwMode="auto">
          <a:xfrm>
            <a:off x="2483768" y="4609568"/>
            <a:ext cx="3096344" cy="936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6809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W</a:t>
            </a:r>
            <a:r>
              <a:rPr lang="en-US" dirty="0" smtClean="0"/>
              <a:t>e </a:t>
            </a:r>
            <a:r>
              <a:rPr lang="en-US" dirty="0"/>
              <a:t>can obtain the solution of </a:t>
            </a:r>
            <a:r>
              <a:rPr lang="en-US" dirty="0" smtClean="0"/>
              <a:t>the original </a:t>
            </a:r>
            <a:r>
              <a:rPr lang="en-US" dirty="0"/>
              <a:t>linear equation set from</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071" t="61072" r="40219" b="31551"/>
          <a:stretch/>
        </p:blipFill>
        <p:spPr bwMode="auto">
          <a:xfrm>
            <a:off x="2483768" y="2636912"/>
            <a:ext cx="3096344" cy="936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2483768" y="3601860"/>
            <a:ext cx="4572000" cy="646331"/>
          </a:xfrm>
          <a:prstGeom prst="rect">
            <a:avLst/>
          </a:prstGeom>
        </p:spPr>
        <p:txBody>
          <a:bodyPr>
            <a:spAutoFit/>
          </a:bodyPr>
          <a:lstStyle/>
          <a:p>
            <a:r>
              <a:rPr lang="nn-NO" dirty="0"/>
              <a:t>for </a:t>
            </a:r>
            <a:r>
              <a:rPr lang="nn-NO" i="1" dirty="0"/>
              <a:t>i </a:t>
            </a:r>
            <a:r>
              <a:rPr lang="nn-NO" dirty="0"/>
              <a:t>= </a:t>
            </a:r>
            <a:r>
              <a:rPr lang="nn-NO" i="1" dirty="0"/>
              <a:t>n </a:t>
            </a:r>
            <a:r>
              <a:rPr lang="nn-NO" dirty="0"/>
              <a:t>− 1</a:t>
            </a:r>
            <a:r>
              <a:rPr lang="nn-NO" i="1" dirty="0"/>
              <a:t>, n </a:t>
            </a:r>
            <a:r>
              <a:rPr lang="nn-NO" dirty="0"/>
              <a:t>− 2</a:t>
            </a:r>
            <a:r>
              <a:rPr lang="nn-NO" i="1" dirty="0"/>
              <a:t>, . . . , </a:t>
            </a:r>
            <a:r>
              <a:rPr lang="nn-NO" dirty="0"/>
              <a:t>1, starting with </a:t>
            </a:r>
            <a:r>
              <a:rPr lang="nn-NO" i="1" dirty="0" smtClean="0"/>
              <a:t>x_n </a:t>
            </a:r>
            <a:r>
              <a:rPr lang="nn-NO" dirty="0"/>
              <a:t>= </a:t>
            </a:r>
            <a:r>
              <a:rPr lang="nn-NO" i="1" dirty="0" smtClean="0"/>
              <a:t>y_n/U_nn</a:t>
            </a:r>
            <a:r>
              <a:rPr lang="nn-NO" dirty="0"/>
              <a:t>.</a:t>
            </a:r>
            <a:endParaRPr lang="en-US" dirty="0"/>
          </a:p>
        </p:txBody>
      </p:sp>
    </p:spTree>
    <p:extLst>
      <p:ext uri="{BB962C8B-B14F-4D97-AF65-F5344CB8AC3E}">
        <p14:creationId xmlns:p14="http://schemas.microsoft.com/office/powerpoint/2010/main" val="3698432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24944"/>
            <a:ext cx="8229600" cy="1143000"/>
          </a:xfrm>
        </p:spPr>
        <p:txBody>
          <a:bodyPr/>
          <a:lstStyle/>
          <a:p>
            <a:r>
              <a:rPr lang="en-US" altLang="zh-CN" dirty="0" smtClean="0"/>
              <a:t>More on ionic potential</a:t>
            </a:r>
            <a:endParaRPr lang="zh-CN" altLang="en-US" dirty="0"/>
          </a:p>
        </p:txBody>
      </p:sp>
    </p:spTree>
    <p:extLst>
      <p:ext uri="{BB962C8B-B14F-4D97-AF65-F5344CB8AC3E}">
        <p14:creationId xmlns:p14="http://schemas.microsoft.com/office/powerpoint/2010/main" val="3850651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As r increases, the number of interactions rises in proportion to the surface area of the cut-off sphere: </a:t>
            </a:r>
            <a:r>
              <a:rPr lang="en-US" dirty="0" err="1"/>
              <a:t>N</a:t>
            </a:r>
            <a:r>
              <a:rPr lang="en-US" baseline="-25000" dirty="0" err="1"/>
              <a:t>r</a:t>
            </a:r>
            <a:r>
              <a:rPr lang="en-US" dirty="0"/>
              <a:t> ∝ 4πr </a:t>
            </a:r>
            <a:r>
              <a:rPr lang="en-US" baseline="30000" dirty="0"/>
              <a:t>2</a:t>
            </a:r>
            <a:r>
              <a:rPr lang="en-US" dirty="0"/>
              <a:t> . </a:t>
            </a:r>
            <a:endParaRPr lang="en-US" dirty="0" smtClean="0"/>
          </a:p>
          <a:p>
            <a:r>
              <a:rPr lang="en-US" dirty="0" smtClean="0"/>
              <a:t>However</a:t>
            </a:r>
            <a:r>
              <a:rPr lang="en-US" dirty="0"/>
              <a:t>, the interaction itself only decreases as the inverse power of </a:t>
            </a:r>
            <a:r>
              <a:rPr lang="en-US" dirty="0" smtClean="0"/>
              <a:t>r</a:t>
            </a:r>
          </a:p>
          <a:p>
            <a:r>
              <a:rPr lang="en-US" dirty="0" smtClean="0"/>
              <a:t>Consequently</a:t>
            </a:r>
            <a:r>
              <a:rPr lang="en-US" dirty="0"/>
              <a:t>, the magnitude of interaction potentially increases as the cut-off radius is extended. </a:t>
            </a:r>
            <a:endParaRPr lang="en-US" dirty="0" smtClean="0"/>
          </a:p>
          <a:p>
            <a:r>
              <a:rPr lang="en-US" dirty="0" smtClean="0"/>
              <a:t>The </a:t>
            </a:r>
            <a:r>
              <a:rPr lang="en-US" dirty="0"/>
              <a:t>fact that the magnitude converges in practice relies on the fact that there is cancelation between interactions with cations and anions.</a:t>
            </a:r>
          </a:p>
        </p:txBody>
      </p:sp>
    </p:spTree>
    <p:extLst>
      <p:ext uri="{BB962C8B-B14F-4D97-AF65-F5344CB8AC3E}">
        <p14:creationId xmlns:p14="http://schemas.microsoft.com/office/powerpoint/2010/main" val="173779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It turns out that the electrostatic energy of a system actually depends on the macroscopic state of a crystal due to the long-ranged effect of Coulomb fields</a:t>
            </a:r>
            <a:r>
              <a:rPr lang="en-US" dirty="0" smtClean="0"/>
              <a:t>.</a:t>
            </a:r>
          </a:p>
          <a:p>
            <a:r>
              <a:rPr lang="en-US" dirty="0" smtClean="0"/>
              <a:t>It </a:t>
            </a:r>
            <a:r>
              <a:rPr lang="en-US" dirty="0"/>
              <a:t>is not purely a property of the bulk crystal, but also depends, in general, on the nature of the surfaces and of the crystal </a:t>
            </a:r>
            <a:r>
              <a:rPr lang="en-US" dirty="0" smtClean="0"/>
              <a:t>morphology. </a:t>
            </a:r>
          </a:p>
          <a:p>
            <a:r>
              <a:rPr lang="en-US" dirty="0" smtClean="0"/>
              <a:t>To </a:t>
            </a:r>
            <a:r>
              <a:rPr lang="en-US" dirty="0"/>
              <a:t>make it feasible to define an electrostatic energy that is useful for the simulation of ionic materials, it is conventional to impose two conditions on the Coulomb summation:</a:t>
            </a:r>
          </a:p>
        </p:txBody>
      </p:sp>
    </p:spTree>
    <p:extLst>
      <p:ext uri="{BB962C8B-B14F-4D97-AF65-F5344CB8AC3E}">
        <p14:creationId xmlns:p14="http://schemas.microsoft.com/office/powerpoint/2010/main" val="2732249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The </a:t>
            </a:r>
            <a:r>
              <a:rPr lang="en-US" dirty="0"/>
              <a:t>sum of the charges within the system must be equal to </a:t>
            </a:r>
            <a:r>
              <a:rPr lang="en-US" dirty="0" smtClean="0"/>
              <a:t>zero</a:t>
            </a:r>
          </a:p>
          <a:p>
            <a:r>
              <a:rPr lang="en-US" dirty="0"/>
              <a:t>The total dipole moment of the system in all directions must also be equal to </a:t>
            </a:r>
            <a:r>
              <a:rPr lang="en-US" dirty="0" smtClean="0"/>
              <a:t>zero</a:t>
            </a:r>
          </a:p>
          <a:p>
            <a:r>
              <a:rPr lang="en-US" dirty="0"/>
              <a:t>If these conditions are satisfied, the electrostatic energy will always converge to the same value as the cut-off radius is incremented.</a:t>
            </a:r>
          </a:p>
        </p:txBody>
      </p:sp>
    </p:spTree>
    <p:extLst>
      <p:ext uri="{BB962C8B-B14F-4D97-AF65-F5344CB8AC3E}">
        <p14:creationId xmlns:p14="http://schemas.microsoft.com/office/powerpoint/2010/main" val="1567242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a:t>The </a:t>
            </a:r>
            <a:r>
              <a:rPr lang="en-US" dirty="0" smtClean="0"/>
              <a:t>characteristic polynomial </a:t>
            </a:r>
            <a:r>
              <a:rPr lang="en-US" dirty="0"/>
              <a:t>of the matrix is given </a:t>
            </a:r>
            <a:r>
              <a:rPr lang="en-US" dirty="0" smtClean="0"/>
              <a:t>by</a:t>
            </a:r>
          </a:p>
          <a:p>
            <a:endParaRPr lang="en-US" dirty="0"/>
          </a:p>
          <a:p>
            <a:pPr lvl="1"/>
            <a:r>
              <a:rPr lang="en-US" dirty="0"/>
              <a:t>where </a:t>
            </a:r>
            <a:r>
              <a:rPr lang="en-US" i="1" dirty="0" err="1" smtClean="0"/>
              <a:t>c</a:t>
            </a:r>
            <a:r>
              <a:rPr lang="en-US" i="1" baseline="-25000" dirty="0" err="1" smtClean="0"/>
              <a:t>n</a:t>
            </a:r>
            <a:r>
              <a:rPr lang="en-US" i="1" dirty="0" smtClean="0"/>
              <a:t> </a:t>
            </a:r>
            <a:r>
              <a:rPr lang="en-US" dirty="0"/>
              <a:t>= </a:t>
            </a:r>
            <a:r>
              <a:rPr lang="en-US" dirty="0" smtClean="0"/>
              <a:t>−1</a:t>
            </a:r>
            <a:r>
              <a:rPr lang="en-US" i="1" baseline="30000" dirty="0" smtClean="0"/>
              <a:t>n</a:t>
            </a:r>
            <a:r>
              <a:rPr lang="en-US" dirty="0"/>
              <a:t>. </a:t>
            </a:r>
            <a:endParaRPr lang="en-US" dirty="0" smtClean="0"/>
          </a:p>
          <a:p>
            <a:r>
              <a:rPr lang="en-US" dirty="0" smtClean="0"/>
              <a:t>we </a:t>
            </a:r>
            <a:r>
              <a:rPr lang="en-US" dirty="0"/>
              <a:t>can introduce a set of supplementary matrices </a:t>
            </a:r>
            <a:r>
              <a:rPr lang="en-US" b="1" dirty="0" err="1" smtClean="0"/>
              <a:t>S</a:t>
            </a:r>
            <a:r>
              <a:rPr lang="en-US" i="1" baseline="-25000" dirty="0" err="1" smtClean="0"/>
              <a:t>k</a:t>
            </a:r>
            <a:r>
              <a:rPr lang="en-US" i="1" dirty="0" smtClean="0"/>
              <a:t> </a:t>
            </a:r>
            <a:r>
              <a:rPr lang="en-US" dirty="0" smtClean="0"/>
              <a:t>with</a:t>
            </a: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450" t="67994" r="48645" b="24219"/>
          <a:stretch/>
        </p:blipFill>
        <p:spPr bwMode="auto">
          <a:xfrm>
            <a:off x="3322749" y="2186012"/>
            <a:ext cx="3183996"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505" t="81641" r="34876" b="10742"/>
          <a:stretch/>
        </p:blipFill>
        <p:spPr bwMode="auto">
          <a:xfrm>
            <a:off x="1547664" y="4941168"/>
            <a:ext cx="6631632" cy="927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505" t="81641" r="61694" b="10742"/>
          <a:stretch/>
        </p:blipFill>
        <p:spPr bwMode="auto">
          <a:xfrm>
            <a:off x="2679337" y="2156005"/>
            <a:ext cx="823186" cy="927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0871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7500" lnSpcReduction="20000"/>
          </a:bodyPr>
          <a:lstStyle/>
          <a:p>
            <a:r>
              <a:rPr lang="en-US" dirty="0" smtClean="0"/>
              <a:t>There </a:t>
            </a:r>
            <a:r>
              <a:rPr lang="en-US" dirty="0"/>
              <a:t>is also the issue of how rapidly the sum converges, </a:t>
            </a:r>
            <a:endParaRPr lang="en-US" dirty="0" smtClean="0"/>
          </a:p>
          <a:p>
            <a:pPr lvl="1"/>
            <a:r>
              <a:rPr lang="en-US" dirty="0" smtClean="0"/>
              <a:t>since </a:t>
            </a:r>
            <a:r>
              <a:rPr lang="en-US" dirty="0"/>
              <a:t>it is required that the calculation be fast for numerical evaluation. </a:t>
            </a:r>
            <a:endParaRPr lang="en-US" dirty="0" smtClean="0"/>
          </a:p>
          <a:p>
            <a:r>
              <a:rPr lang="en-US" dirty="0" smtClean="0"/>
              <a:t>By </a:t>
            </a:r>
            <a:r>
              <a:rPr lang="en-US" dirty="0"/>
              <a:t>far the dominant approach to evaluating the electrostatic energy is through the use of the summation method due to </a:t>
            </a:r>
            <a:r>
              <a:rPr lang="en-US" dirty="0" smtClean="0"/>
              <a:t>Ewald</a:t>
            </a:r>
          </a:p>
          <a:p>
            <a:pPr lvl="1"/>
            <a:r>
              <a:rPr lang="en-US" dirty="0" smtClean="0"/>
              <a:t> </a:t>
            </a:r>
            <a:r>
              <a:rPr lang="en-US" dirty="0"/>
              <a:t>which aims to accelerate the convergence by partially transforming the expression into reciprocal space. </a:t>
            </a:r>
            <a:endParaRPr lang="en-US" dirty="0" smtClean="0"/>
          </a:p>
          <a:p>
            <a:r>
              <a:rPr lang="en-US" dirty="0" smtClean="0"/>
              <a:t>The </a:t>
            </a:r>
            <a:r>
              <a:rPr lang="en-US" dirty="0"/>
              <a:t>details of the derivation </a:t>
            </a:r>
            <a:r>
              <a:rPr lang="en-US" dirty="0" smtClean="0"/>
              <a:t>can </a:t>
            </a:r>
            <a:r>
              <a:rPr lang="en-US" dirty="0"/>
              <a:t>be found </a:t>
            </a:r>
            <a:r>
              <a:rPr lang="en-US" dirty="0" smtClean="0"/>
              <a:t>in Kittel’s textbook on solid state physics.</a:t>
            </a:r>
          </a:p>
          <a:p>
            <a:r>
              <a:rPr lang="en-US" dirty="0" smtClean="0"/>
              <a:t>Here I just listed the basic idea of Ewald summation.</a:t>
            </a:r>
          </a:p>
          <a:p>
            <a:pPr lvl="1"/>
            <a:r>
              <a:rPr lang="en-US" dirty="0" smtClean="0"/>
              <a:t>Do not worry, I do not require you to implement </a:t>
            </a:r>
            <a:r>
              <a:rPr lang="en-US" dirty="0" err="1" smtClean="0"/>
              <a:t>Eward</a:t>
            </a:r>
            <a:r>
              <a:rPr lang="en-US" dirty="0" smtClean="0"/>
              <a:t> summation. </a:t>
            </a:r>
            <a:endParaRPr lang="en-US" dirty="0"/>
          </a:p>
        </p:txBody>
      </p:sp>
    </p:spTree>
    <p:extLst>
      <p:ext uri="{BB962C8B-B14F-4D97-AF65-F5344CB8AC3E}">
        <p14:creationId xmlns:p14="http://schemas.microsoft.com/office/powerpoint/2010/main" val="1049509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10000"/>
          </a:bodyPr>
          <a:lstStyle/>
          <a:p>
            <a:r>
              <a:rPr lang="en-US" dirty="0"/>
              <a:t>In Ewald’s approach, a Gaussian charge distribution of equal magnitude, but opposite sign, is placed at the position of every ion in the crystal</a:t>
            </a:r>
            <a:r>
              <a:rPr lang="en-US" dirty="0" smtClean="0"/>
              <a:t>.</a:t>
            </a:r>
          </a:p>
          <a:p>
            <a:r>
              <a:rPr lang="en-US" dirty="0" smtClean="0"/>
              <a:t>Because </a:t>
            </a:r>
            <a:r>
              <a:rPr lang="en-US" dirty="0"/>
              <a:t>the charges cancel, all but for the contribution from the differing </a:t>
            </a:r>
            <a:r>
              <a:rPr lang="en-US" dirty="0" smtClean="0"/>
              <a:t> shape </a:t>
            </a:r>
            <a:r>
              <a:rPr lang="en-US" dirty="0"/>
              <a:t>of the distribution, </a:t>
            </a:r>
            <a:endParaRPr lang="en-US" dirty="0" smtClean="0"/>
          </a:p>
          <a:p>
            <a:r>
              <a:rPr lang="en-US" dirty="0" smtClean="0"/>
              <a:t>the </a:t>
            </a:r>
            <a:r>
              <a:rPr lang="en-US" dirty="0"/>
              <a:t>resulting electrostatic interaction between ions is now rapidly convergent when summed out in real space and converges to the energy </a:t>
            </a:r>
            <a:r>
              <a:rPr lang="en-US" dirty="0" err="1"/>
              <a:t>U</a:t>
            </a:r>
            <a:r>
              <a:rPr lang="en-US" baseline="-25000" dirty="0" err="1"/>
              <a:t>real</a:t>
            </a:r>
            <a:r>
              <a:rPr lang="en-US" dirty="0"/>
              <a:t>. </a:t>
            </a:r>
            <a:endParaRPr lang="en-US" dirty="0" smtClean="0"/>
          </a:p>
          <a:p>
            <a:r>
              <a:rPr lang="en-US" dirty="0" smtClean="0"/>
              <a:t>In </a:t>
            </a:r>
            <a:r>
              <a:rPr lang="en-US" dirty="0"/>
              <a:t>order to recover the original electrostatic energy it is then necessary to compute two further terms. </a:t>
            </a:r>
          </a:p>
        </p:txBody>
      </p:sp>
    </p:spTree>
    <p:extLst>
      <p:ext uri="{BB962C8B-B14F-4D97-AF65-F5344CB8AC3E}">
        <p14:creationId xmlns:p14="http://schemas.microsoft.com/office/powerpoint/2010/main" val="212023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Firstly, the interaction of the Gaussian charge distributions with each other must be subtracted</a:t>
            </a:r>
            <a:r>
              <a:rPr lang="en-US" dirty="0" smtClean="0"/>
              <a:t>.</a:t>
            </a:r>
          </a:p>
          <a:p>
            <a:r>
              <a:rPr lang="en-US" dirty="0" smtClean="0"/>
              <a:t>Because </a:t>
            </a:r>
            <a:r>
              <a:rPr lang="en-US" dirty="0"/>
              <a:t>of the smooth nature of the electrostatic potential arising from such a distribution, it is possible to efficiently evaluate this term, </a:t>
            </a:r>
            <a:r>
              <a:rPr lang="en-US" dirty="0" err="1"/>
              <a:t>Urecip</a:t>
            </a:r>
            <a:r>
              <a:rPr lang="en-US" dirty="0"/>
              <a:t>, by expanding the charge density in </a:t>
            </a:r>
            <a:r>
              <a:rPr lang="en-US" dirty="0" smtClean="0"/>
              <a:t>plane waves </a:t>
            </a:r>
            <a:r>
              <a:rPr lang="en-US" dirty="0"/>
              <a:t>with the periodicity of the reciprocal lattice. </a:t>
            </a:r>
            <a:endParaRPr lang="en-US" dirty="0" smtClean="0"/>
          </a:p>
          <a:p>
            <a:r>
              <a:rPr lang="en-US" dirty="0" smtClean="0"/>
              <a:t>Again</a:t>
            </a:r>
            <a:r>
              <a:rPr lang="en-US" dirty="0"/>
              <a:t>, the energy contribution is rapidly convergent with respect to the cut-off radius within reciprocal space. </a:t>
            </a:r>
            <a:endParaRPr lang="en-US" dirty="0" smtClean="0"/>
          </a:p>
          <a:p>
            <a:r>
              <a:rPr lang="en-US" dirty="0" smtClean="0"/>
              <a:t>Finally</a:t>
            </a:r>
            <a:r>
              <a:rPr lang="en-US" dirty="0"/>
              <a:t>, there is the self-energy, </a:t>
            </a:r>
            <a:r>
              <a:rPr lang="en-US" dirty="0" err="1"/>
              <a:t>Uself</a:t>
            </a:r>
            <a:r>
              <a:rPr lang="en-US" dirty="0"/>
              <a:t>, that arises from the interaction of the Gaussian with </a:t>
            </a:r>
            <a:r>
              <a:rPr lang="en-US" dirty="0" smtClean="0"/>
              <a:t>itself.</a:t>
            </a:r>
            <a:endParaRPr lang="en-US" dirty="0"/>
          </a:p>
          <a:p>
            <a:endParaRPr lang="en-US" dirty="0"/>
          </a:p>
        </p:txBody>
      </p:sp>
    </p:spTree>
    <p:extLst>
      <p:ext uri="{BB962C8B-B14F-4D97-AF65-F5344CB8AC3E}">
        <p14:creationId xmlns:p14="http://schemas.microsoft.com/office/powerpoint/2010/main" val="1208933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Mathematically, the Ewald sum is derived by a Laplace transform of the Coulomb energy and the final expressions are given below;</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542" t="39015" r="37176" b="39706"/>
          <a:stretch/>
        </p:blipFill>
        <p:spPr bwMode="auto">
          <a:xfrm>
            <a:off x="1043608" y="3358092"/>
            <a:ext cx="7047305" cy="2879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7413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where R denotes a real space lattice vector, G represents a reciprocal lattice vector and η is a parameter that determines the width of the Gaussian charge distribution. </a:t>
            </a:r>
            <a:endParaRPr lang="en-US" dirty="0" smtClean="0"/>
          </a:p>
          <a:p>
            <a:r>
              <a:rPr lang="en-US" dirty="0" smtClean="0"/>
              <a:t>Note </a:t>
            </a:r>
            <a:r>
              <a:rPr lang="en-US" dirty="0"/>
              <a:t>that the summation over reciprocal lattice vectors excludes the case when G = 0.</a:t>
            </a:r>
          </a:p>
        </p:txBody>
      </p:sp>
    </p:spTree>
    <p:extLst>
      <p:ext uri="{BB962C8B-B14F-4D97-AF65-F5344CB8AC3E}">
        <p14:creationId xmlns:p14="http://schemas.microsoft.com/office/powerpoint/2010/main" val="1976015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a:bodyPr>
          <a:lstStyle/>
          <a:p>
            <a:r>
              <a:rPr lang="en-US" dirty="0"/>
              <a:t>The key to rapid convergence of the Ewald sum is to choose the optimal value of η. </a:t>
            </a:r>
            <a:endParaRPr lang="en-US" dirty="0" smtClean="0"/>
          </a:p>
          <a:p>
            <a:r>
              <a:rPr lang="en-US" dirty="0" smtClean="0"/>
              <a:t>If </a:t>
            </a:r>
            <a:r>
              <a:rPr lang="en-US" dirty="0"/>
              <a:t>the value is small, then the Gaussians are narrow and so the real space expression converges quickly, while the reciprocal space sum requires a more extensive summation due to the higher degree of curvature of the charge density</a:t>
            </a:r>
            <a:r>
              <a:rPr lang="en-US" dirty="0" smtClean="0"/>
              <a:t>.</a:t>
            </a:r>
          </a:p>
          <a:p>
            <a:r>
              <a:rPr lang="en-US" dirty="0" smtClean="0"/>
              <a:t>Choosing </a:t>
            </a:r>
            <a:r>
              <a:rPr lang="en-US" dirty="0"/>
              <a:t>a large value of η obviously leads to the inverse situation. </a:t>
            </a:r>
            <a:endParaRPr lang="en-US" dirty="0" smtClean="0"/>
          </a:p>
        </p:txBody>
      </p:sp>
    </p:spTree>
    <p:extLst>
      <p:ext uri="{BB962C8B-B14F-4D97-AF65-F5344CB8AC3E}">
        <p14:creationId xmlns:p14="http://schemas.microsoft.com/office/powerpoint/2010/main" val="2793172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One approach to choosing the convergence parameter is to derive an expression for the total number of terms to be evaluated in real and reciprocal space for a given accuracy and then to find the stationary point where this quantity is at a minimum. </a:t>
            </a:r>
            <a:endParaRPr lang="en-US" dirty="0" smtClean="0"/>
          </a:p>
          <a:p>
            <a:r>
              <a:rPr lang="en-US" dirty="0" smtClean="0"/>
              <a:t>The </a:t>
            </a:r>
            <a:r>
              <a:rPr lang="en-US" dirty="0"/>
              <a:t>choice of </a:t>
            </a:r>
            <a:r>
              <a:rPr lang="en-US" dirty="0" err="1"/>
              <a:t>η</a:t>
            </a:r>
            <a:r>
              <a:rPr lang="en-US" baseline="-25000" dirty="0" err="1"/>
              <a:t>opt</a:t>
            </a:r>
            <a:r>
              <a:rPr lang="en-US" dirty="0"/>
              <a:t> is then given by; </a:t>
            </a:r>
            <a:r>
              <a:rPr lang="en-US" dirty="0" err="1"/>
              <a:t>η</a:t>
            </a:r>
            <a:r>
              <a:rPr lang="en-US" baseline="-25000" dirty="0" err="1"/>
              <a:t>opt</a:t>
            </a:r>
            <a:r>
              <a:rPr lang="en-US" dirty="0"/>
              <a:t> = </a:t>
            </a:r>
            <a:r>
              <a:rPr lang="en-US" dirty="0" smtClean="0"/>
              <a:t>(Nπ</a:t>
            </a:r>
            <a:r>
              <a:rPr lang="en-US" baseline="30000" dirty="0" smtClean="0"/>
              <a:t>3</a:t>
            </a:r>
            <a:r>
              <a:rPr lang="en-US" dirty="0" smtClean="0"/>
              <a:t> /V) </a:t>
            </a:r>
            <a:r>
              <a:rPr lang="en-US" baseline="30000" dirty="0" smtClean="0"/>
              <a:t>1/3</a:t>
            </a:r>
            <a:r>
              <a:rPr lang="en-US" dirty="0" smtClean="0"/>
              <a:t> </a:t>
            </a:r>
            <a:r>
              <a:rPr lang="en-US" dirty="0"/>
              <a:t>where N is the number of particles within the unit cell.</a:t>
            </a:r>
          </a:p>
          <a:p>
            <a:endParaRPr lang="en-US" dirty="0"/>
          </a:p>
        </p:txBody>
      </p:sp>
    </p:spTree>
    <p:extLst>
      <p:ext uri="{BB962C8B-B14F-4D97-AF65-F5344CB8AC3E}">
        <p14:creationId xmlns:p14="http://schemas.microsoft.com/office/powerpoint/2010/main" val="1031597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While the electrostatic energy often accounts for the majority of the binding, </a:t>
            </a:r>
            <a:endParaRPr lang="en-US" dirty="0" smtClean="0"/>
          </a:p>
          <a:p>
            <a:r>
              <a:rPr lang="en-US" dirty="0" smtClean="0"/>
              <a:t>the </a:t>
            </a:r>
            <a:r>
              <a:rPr lang="en-US" dirty="0"/>
              <a:t>non-Coulombic contributions are equally critical since they determine the position and shape of the energy minimum. </a:t>
            </a:r>
            <a:endParaRPr lang="en-US" dirty="0" smtClean="0"/>
          </a:p>
          <a:p>
            <a:r>
              <a:rPr lang="en-US" dirty="0" smtClean="0"/>
              <a:t>There </a:t>
            </a:r>
            <a:r>
              <a:rPr lang="en-US" dirty="0"/>
              <a:t>must always be a short-ranged repulsive force between ions to counter the Coulomb attraction and therefore prevent the collapse of the solid. </a:t>
            </a:r>
          </a:p>
        </p:txBody>
      </p:sp>
    </p:spTree>
    <p:extLst>
      <p:ext uri="{BB962C8B-B14F-4D97-AF65-F5344CB8AC3E}">
        <p14:creationId xmlns:p14="http://schemas.microsoft.com/office/powerpoint/2010/main" val="1868616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Most work has followed the pioneering work in the field, as embodied in the Born– Meyer and Born–</a:t>
            </a:r>
            <a:r>
              <a:rPr lang="en-US" dirty="0" err="1"/>
              <a:t>Lande</a:t>
            </a:r>
            <a:r>
              <a:rPr lang="en-US" dirty="0"/>
              <a:t> equations for the lattice energy, by utilizing either an exponential or inverse power-law repulsive term. </a:t>
            </a:r>
            <a:endParaRPr lang="en-US" dirty="0" smtClean="0"/>
          </a:p>
          <a:p>
            <a:r>
              <a:rPr lang="en-US" dirty="0" smtClean="0"/>
              <a:t>This </a:t>
            </a:r>
            <a:r>
              <a:rPr lang="en-US" dirty="0"/>
              <a:t>gives rise to two widely employed functional forms, namely the Buckingham potential; </a:t>
            </a:r>
            <a:r>
              <a:rPr lang="en-US" dirty="0" err="1"/>
              <a:t>U</a:t>
            </a:r>
            <a:r>
              <a:rPr lang="en-US" baseline="-25000" dirty="0" err="1"/>
              <a:t>short</a:t>
            </a:r>
            <a:r>
              <a:rPr lang="en-US" baseline="-25000" dirty="0"/>
              <a:t>−ranged </a:t>
            </a:r>
            <a:r>
              <a:rPr lang="en-US" baseline="-25000" dirty="0" err="1"/>
              <a:t>ij</a:t>
            </a:r>
            <a:r>
              <a:rPr lang="en-US" dirty="0"/>
              <a:t> = </a:t>
            </a:r>
            <a:r>
              <a:rPr lang="en-US" dirty="0" err="1"/>
              <a:t>A</a:t>
            </a:r>
            <a:r>
              <a:rPr lang="en-US" baseline="-25000" dirty="0" err="1"/>
              <a:t>ij</a:t>
            </a:r>
            <a:r>
              <a:rPr lang="en-US" dirty="0"/>
              <a:t> </a:t>
            </a:r>
            <a:r>
              <a:rPr lang="en-US" dirty="0" err="1"/>
              <a:t>exp</a:t>
            </a:r>
            <a:r>
              <a:rPr lang="en-US" dirty="0"/>
              <a:t> </a:t>
            </a:r>
            <a:r>
              <a:rPr lang="en-US" dirty="0" smtClean="0"/>
              <a:t>(− </a:t>
            </a:r>
            <a:r>
              <a:rPr lang="en-US" dirty="0" err="1"/>
              <a:t>r</a:t>
            </a:r>
            <a:r>
              <a:rPr lang="en-US" baseline="-25000" dirty="0" err="1"/>
              <a:t>ij</a:t>
            </a:r>
            <a:r>
              <a:rPr lang="en-US" dirty="0"/>
              <a:t> </a:t>
            </a:r>
            <a:r>
              <a:rPr lang="en-US" dirty="0" smtClean="0"/>
              <a:t>/</a:t>
            </a:r>
            <a:r>
              <a:rPr lang="en-US" dirty="0" err="1" smtClean="0"/>
              <a:t>ρ</a:t>
            </a:r>
            <a:r>
              <a:rPr lang="en-US" baseline="-25000" dirty="0" err="1" smtClean="0"/>
              <a:t>ij</a:t>
            </a:r>
            <a:r>
              <a:rPr lang="en-US" dirty="0" smtClean="0"/>
              <a:t> ) − </a:t>
            </a:r>
            <a:r>
              <a:rPr lang="en-US" dirty="0" err="1"/>
              <a:t>Cij</a:t>
            </a:r>
            <a:r>
              <a:rPr lang="en-US" dirty="0"/>
              <a:t> </a:t>
            </a:r>
            <a:r>
              <a:rPr lang="en-US" dirty="0" smtClean="0"/>
              <a:t>/ r</a:t>
            </a:r>
            <a:r>
              <a:rPr lang="en-US" baseline="30000" dirty="0" smtClean="0"/>
              <a:t>6</a:t>
            </a:r>
            <a:r>
              <a:rPr lang="en-US" dirty="0" smtClean="0"/>
              <a:t> </a:t>
            </a:r>
            <a:r>
              <a:rPr lang="en-US" baseline="-25000" dirty="0" err="1"/>
              <a:t>ij</a:t>
            </a:r>
            <a:r>
              <a:rPr lang="en-US" dirty="0"/>
              <a:t> and that due to Lennard–Jones: </a:t>
            </a:r>
            <a:r>
              <a:rPr lang="en-US" dirty="0" err="1"/>
              <a:t>U</a:t>
            </a:r>
            <a:r>
              <a:rPr lang="en-US" baseline="-25000" dirty="0" err="1"/>
              <a:t>short</a:t>
            </a:r>
            <a:r>
              <a:rPr lang="en-US" baseline="-25000" dirty="0"/>
              <a:t>−ranged </a:t>
            </a:r>
            <a:r>
              <a:rPr lang="en-US" baseline="-25000" dirty="0" err="1"/>
              <a:t>ij</a:t>
            </a:r>
            <a:r>
              <a:rPr lang="en-US" dirty="0"/>
              <a:t> = </a:t>
            </a:r>
            <a:r>
              <a:rPr lang="en-US" dirty="0" err="1"/>
              <a:t>B</a:t>
            </a:r>
            <a:r>
              <a:rPr lang="en-US" baseline="-25000" dirty="0" err="1"/>
              <a:t>ij</a:t>
            </a:r>
            <a:r>
              <a:rPr lang="en-US" dirty="0"/>
              <a:t> </a:t>
            </a:r>
            <a:r>
              <a:rPr lang="en-US" dirty="0" smtClean="0"/>
              <a:t>/</a:t>
            </a:r>
            <a:r>
              <a:rPr lang="en-US" dirty="0" err="1" smtClean="0"/>
              <a:t>r</a:t>
            </a:r>
            <a:r>
              <a:rPr lang="en-US" baseline="30000" dirty="0" err="1" smtClean="0"/>
              <a:t>m</a:t>
            </a:r>
            <a:r>
              <a:rPr lang="en-US" baseline="-25000" dirty="0" smtClean="0"/>
              <a:t> </a:t>
            </a:r>
            <a:r>
              <a:rPr lang="en-US" baseline="-25000" dirty="0" err="1"/>
              <a:t>ij</a:t>
            </a:r>
            <a:r>
              <a:rPr lang="en-US" dirty="0"/>
              <a:t> − </a:t>
            </a:r>
            <a:r>
              <a:rPr lang="en-US" dirty="0" err="1"/>
              <a:t>C</a:t>
            </a:r>
            <a:r>
              <a:rPr lang="en-US" baseline="-25000" dirty="0" err="1"/>
              <a:t>ij</a:t>
            </a:r>
            <a:r>
              <a:rPr lang="en-US" dirty="0"/>
              <a:t> </a:t>
            </a:r>
            <a:r>
              <a:rPr lang="en-US" dirty="0" smtClean="0"/>
              <a:t>/r </a:t>
            </a:r>
            <a:r>
              <a:rPr lang="en-US" baseline="30000" dirty="0"/>
              <a:t>n</a:t>
            </a:r>
            <a:r>
              <a:rPr lang="en-US" dirty="0"/>
              <a:t> </a:t>
            </a:r>
            <a:r>
              <a:rPr lang="en-US" baseline="-25000" dirty="0" err="1"/>
              <a:t>ij</a:t>
            </a:r>
            <a:endParaRPr lang="en-US" baseline="-25000" dirty="0"/>
          </a:p>
          <a:p>
            <a:endParaRPr lang="en-US" dirty="0"/>
          </a:p>
        </p:txBody>
      </p:sp>
    </p:spTree>
    <p:extLst>
      <p:ext uri="{BB962C8B-B14F-4D97-AF65-F5344CB8AC3E}">
        <p14:creationId xmlns:p14="http://schemas.microsoft.com/office/powerpoint/2010/main" val="2066364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6351"/>
          <a:stretch/>
        </p:blipFill>
        <p:spPr bwMode="auto">
          <a:xfrm>
            <a:off x="374072" y="2348880"/>
            <a:ext cx="12424165" cy="2453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891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272" t="74327" r="46682" b="10145"/>
          <a:stretch/>
        </p:blipFill>
        <p:spPr bwMode="auto">
          <a:xfrm>
            <a:off x="1121617" y="5134477"/>
            <a:ext cx="5970663" cy="167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内容占位符 2"/>
          <p:cNvSpPr>
            <a:spLocks noGrp="1"/>
          </p:cNvSpPr>
          <p:nvPr>
            <p:ph idx="1"/>
          </p:nvPr>
        </p:nvSpPr>
        <p:spPr>
          <a:xfrm>
            <a:off x="385192" y="724925"/>
            <a:ext cx="8229600" cy="4525963"/>
          </a:xfrm>
        </p:spPr>
        <p:txBody>
          <a:bodyPr>
            <a:normAutofit fontScale="92500" lnSpcReduction="20000"/>
          </a:bodyPr>
          <a:lstStyle/>
          <a:p>
            <a:r>
              <a:rPr lang="en-US" dirty="0" smtClean="0"/>
              <a:t>If we multiply the above equation by (</a:t>
            </a:r>
            <a:r>
              <a:rPr lang="el-GR" dirty="0"/>
              <a:t>λ</a:t>
            </a:r>
            <a:r>
              <a:rPr lang="en-US" dirty="0" smtClean="0"/>
              <a:t> I – A), we have:</a:t>
            </a:r>
          </a:p>
          <a:p>
            <a:endParaRPr lang="en-US" dirty="0"/>
          </a:p>
          <a:p>
            <a:r>
              <a:rPr lang="en-US" dirty="0" smtClean="0"/>
              <a:t>Comparing the coefficients from the same order of </a:t>
            </a:r>
            <a:r>
              <a:rPr lang="el-GR" dirty="0"/>
              <a:t>λ </a:t>
            </a:r>
            <a:r>
              <a:rPr lang="en-US" baseline="30000" dirty="0" smtClean="0"/>
              <a:t>l</a:t>
            </a:r>
            <a:r>
              <a:rPr lang="en-US" dirty="0" smtClean="0"/>
              <a:t> for l = 0, 1,…n on the both sides of the equation, we obtain the recursion:</a:t>
            </a:r>
          </a:p>
          <a:p>
            <a:endParaRPr lang="en-US" dirty="0" smtClean="0"/>
          </a:p>
          <a:p>
            <a:endParaRPr lang="en-US" dirty="0"/>
          </a:p>
          <a:p>
            <a:pPr lvl="1"/>
            <a:r>
              <a:rPr lang="en-US" dirty="0" smtClean="0"/>
              <a:t>For k = 1, 2, …, n. The recursion is started with S</a:t>
            </a:r>
            <a:r>
              <a:rPr lang="en-US" baseline="-25000" dirty="0" smtClean="0"/>
              <a:t>0</a:t>
            </a:r>
            <a:r>
              <a:rPr lang="en-US" dirty="0" smtClean="0"/>
              <a:t> = I is ended at c</a:t>
            </a:r>
            <a:r>
              <a:rPr lang="en-US" baseline="-25000" dirty="0" smtClean="0"/>
              <a:t>0</a:t>
            </a:r>
            <a:r>
              <a:rPr lang="en-US" dirty="0" smtClean="0"/>
              <a:t>.</a:t>
            </a:r>
          </a:p>
          <a:p>
            <a:pPr lvl="1"/>
            <a:r>
              <a:rPr lang="en-US" dirty="0" smtClean="0"/>
              <a:t>With </a:t>
            </a:r>
            <a:r>
              <a:rPr lang="el-GR" dirty="0"/>
              <a:t>λ</a:t>
            </a:r>
            <a:r>
              <a:rPr lang="en-US" dirty="0" smtClean="0"/>
              <a:t> = 0, we can show that</a:t>
            </a:r>
          </a:p>
          <a:p>
            <a:pPr marL="0" indent="0">
              <a:buNone/>
            </a:pPr>
            <a:endParaRPr lang="en-US" dirty="0"/>
          </a:p>
          <a:p>
            <a:pPr marL="457200" lvl="1" indent="0">
              <a:buNone/>
            </a:pPr>
            <a:endParaRPr lang="en-US" dirty="0" smtClean="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875" t="44012" r="39775" b="48231"/>
          <a:stretch/>
        </p:blipFill>
        <p:spPr bwMode="auto">
          <a:xfrm>
            <a:off x="3059832" y="1137424"/>
            <a:ext cx="5644502" cy="83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21" t="58219" r="43467" b="32430"/>
          <a:stretch/>
        </p:blipFill>
        <p:spPr bwMode="auto">
          <a:xfrm>
            <a:off x="899592" y="3140968"/>
            <a:ext cx="6617892" cy="1011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63404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139" y="293120"/>
            <a:ext cx="8229600" cy="1143000"/>
          </a:xfrm>
        </p:spPr>
        <p:txBody>
          <a:bodyPr>
            <a:normAutofit fontScale="90000"/>
          </a:bodyPr>
          <a:lstStyle/>
          <a:p>
            <a:r>
              <a:rPr lang="en-US" b="1" dirty="0"/>
              <a:t>An Overview on Inter-atomic Potentials (CONTINUED)</a:t>
            </a:r>
            <a:br>
              <a:rPr lang="en-US" b="1" dirty="0"/>
            </a:br>
            <a:endParaRPr lang="en-US" dirty="0"/>
          </a:p>
        </p:txBody>
      </p:sp>
      <p:sp>
        <p:nvSpPr>
          <p:cNvPr id="3" name="内容占位符 2"/>
          <p:cNvSpPr>
            <a:spLocks noGrp="1"/>
          </p:cNvSpPr>
          <p:nvPr>
            <p:ph idx="1"/>
          </p:nvPr>
        </p:nvSpPr>
        <p:spPr>
          <a:xfrm>
            <a:off x="471199" y="1073025"/>
            <a:ext cx="8229600" cy="5001419"/>
          </a:xfrm>
        </p:spPr>
        <p:txBody>
          <a:bodyPr>
            <a:normAutofit/>
          </a:bodyPr>
          <a:lstStyle/>
          <a:p>
            <a:pPr marL="0" indent="0">
              <a:buNone/>
            </a:pPr>
            <a:endParaRPr lang="en-US" dirty="0"/>
          </a:p>
          <a:p>
            <a:r>
              <a:rPr lang="en-US" b="1" dirty="0"/>
              <a:t>Covalently bonded Solids: Semiconductors</a:t>
            </a:r>
          </a:p>
          <a:p>
            <a:r>
              <a:rPr lang="en-US" b="1" dirty="0"/>
              <a:t>Bonding and </a:t>
            </a:r>
            <a:r>
              <a:rPr lang="en-US" b="1" dirty="0" err="1"/>
              <a:t>Antibonding</a:t>
            </a:r>
            <a:endParaRPr lang="en-US" b="1" dirty="0"/>
          </a:p>
          <a:p>
            <a:endParaRPr lang="en-US" b="1" dirty="0"/>
          </a:p>
        </p:txBody>
      </p:sp>
      <p:pic>
        <p:nvPicPr>
          <p:cNvPr id="1026" name="Picture 2" descr="http://chemwiki.ucdavis.edu/@api/deki/files/10224/bonding_antibonding_Dcyli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2276872"/>
            <a:ext cx="1980717" cy="1481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e concept of hybridiz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99" y="3212976"/>
            <a:ext cx="8529790"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eating the hybrids from an s and 3 p orbit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032" y="5517232"/>
            <a:ext cx="3133725"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464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a:spLocks noGrp="1"/>
          </p:cNvSpPr>
          <p:nvPr>
            <p:ph idx="1"/>
          </p:nvPr>
        </p:nvSpPr>
        <p:spPr>
          <a:xfrm>
            <a:off x="467544" y="188640"/>
            <a:ext cx="4176464" cy="6225555"/>
          </a:xfrm>
        </p:spPr>
        <p:txBody>
          <a:bodyPr>
            <a:normAutofit fontScale="92500" lnSpcReduction="10000"/>
          </a:bodyPr>
          <a:lstStyle/>
          <a:p>
            <a:r>
              <a:rPr lang="en-US" dirty="0"/>
              <a:t>Silicon </a:t>
            </a:r>
          </a:p>
          <a:p>
            <a:pPr lvl="1"/>
            <a:r>
              <a:rPr lang="en-US" dirty="0"/>
              <a:t>studied extensively </a:t>
            </a:r>
          </a:p>
          <a:p>
            <a:pPr lvl="1"/>
            <a:r>
              <a:rPr lang="en-US" dirty="0"/>
              <a:t>important for the semiconductor industry. </a:t>
            </a:r>
          </a:p>
          <a:p>
            <a:r>
              <a:rPr lang="en-US" dirty="0"/>
              <a:t>forms bonds with the nearest 4 atoms with a local tetrahedron structure. </a:t>
            </a:r>
          </a:p>
          <a:p>
            <a:r>
              <a:rPr lang="en-US" dirty="0"/>
              <a:t>unlikely to ever come out of a pair potential</a:t>
            </a:r>
          </a:p>
          <a:p>
            <a:r>
              <a:rPr lang="en-US" dirty="0"/>
              <a:t>A higher order many-body terms has to be included in the potential!</a:t>
            </a:r>
          </a:p>
          <a:p>
            <a:endParaRPr lang="en-US" b="1" dirty="0"/>
          </a:p>
        </p:txBody>
      </p:sp>
      <p:pic>
        <p:nvPicPr>
          <p:cNvPr id="2056" name="Picture 8" descr="Band diagram of 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9579" y="22324"/>
            <a:ext cx="3917602" cy="30443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soopertutorials.com/wp-content/uploads/2009/02/clip-image0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136766"/>
            <a:ext cx="4079478" cy="3568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826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548680"/>
            <a:ext cx="8229600" cy="5577483"/>
          </a:xfrm>
        </p:spPr>
        <p:txBody>
          <a:bodyPr/>
          <a:lstStyle/>
          <a:p>
            <a:r>
              <a:rPr lang="en-US" dirty="0"/>
              <a:t>One well-known potential function for silicon is the </a:t>
            </a:r>
            <a:r>
              <a:rPr lang="en-US" dirty="0" err="1"/>
              <a:t>Stillinger</a:t>
            </a:r>
            <a:r>
              <a:rPr lang="en-US" dirty="0"/>
              <a:t>-Weber potential</a:t>
            </a:r>
          </a:p>
          <a:p>
            <a:pPr lvl="1"/>
            <a:r>
              <a:rPr lang="en-US" dirty="0"/>
              <a:t> </a:t>
            </a:r>
            <a:r>
              <a:rPr lang="en-US" i="1" dirty="0"/>
              <a:t>Phys. Rev. B 31, 5262 (1985)</a:t>
            </a:r>
            <a:r>
              <a:rPr lang="en-US" dirty="0"/>
              <a:t>.</a:t>
            </a:r>
          </a:p>
          <a:p>
            <a:r>
              <a:rPr lang="en-US" dirty="0"/>
              <a:t>SW contains an explicit term</a:t>
            </a:r>
          </a:p>
          <a:p>
            <a:pPr lvl="1"/>
            <a:r>
              <a:rPr lang="en-US" dirty="0"/>
              <a:t> forces the angle between the bonds of nearby atoms to stay close to 109 degrees and has been adjusted to giving roughly the lattice constant, the cohesive energy, the melting point and liquid structure.</a:t>
            </a:r>
          </a:p>
        </p:txBody>
      </p:sp>
    </p:spTree>
    <p:extLst>
      <p:ext uri="{BB962C8B-B14F-4D97-AF65-F5344CB8AC3E}">
        <p14:creationId xmlns:p14="http://schemas.microsoft.com/office/powerpoint/2010/main" val="2890547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2536" y="2060848"/>
            <a:ext cx="10981566" cy="27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4078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85000" lnSpcReduction="10000"/>
          </a:bodyPr>
          <a:lstStyle/>
          <a:p>
            <a:r>
              <a:rPr lang="en-US" dirty="0"/>
              <a:t>Another popular potential function for Si (as well as </a:t>
            </a:r>
            <a:r>
              <a:rPr lang="en-US" dirty="0" err="1"/>
              <a:t>Ge</a:t>
            </a:r>
            <a:r>
              <a:rPr lang="en-US" dirty="0"/>
              <a:t> and C) is the </a:t>
            </a:r>
            <a:r>
              <a:rPr lang="en-US" dirty="0" err="1"/>
              <a:t>Tersoff</a:t>
            </a:r>
            <a:r>
              <a:rPr lang="en-US" dirty="0"/>
              <a:t> potential [</a:t>
            </a:r>
            <a:r>
              <a:rPr lang="en-US" i="1" dirty="0"/>
              <a:t>Phys. Rev. B 39, 5566 (1989)</a:t>
            </a:r>
            <a:r>
              <a:rPr lang="en-US" dirty="0"/>
              <a:t>.] </a:t>
            </a:r>
          </a:p>
          <a:p>
            <a:pPr lvl="1"/>
            <a:r>
              <a:rPr lang="en-US" dirty="0"/>
              <a:t>a review article </a:t>
            </a:r>
            <a:r>
              <a:rPr lang="en-US" i="1" dirty="0" err="1"/>
              <a:t>Balamane</a:t>
            </a:r>
            <a:r>
              <a:rPr lang="en-US" i="1" dirty="0"/>
              <a:t>, Phys. Rev</a:t>
            </a:r>
            <a:r>
              <a:rPr lang="en-US" i="1"/>
              <a:t>. </a:t>
            </a:r>
            <a:r>
              <a:rPr lang="en-US" altLang="zh-CN" i="1" smtClean="0"/>
              <a:t>B, </a:t>
            </a:r>
            <a:r>
              <a:rPr lang="en-US" i="1" smtClean="0"/>
              <a:t>40</a:t>
            </a:r>
            <a:r>
              <a:rPr lang="en-US" i="1" dirty="0"/>
              <a:t>, 2250 (1992) </a:t>
            </a:r>
            <a:r>
              <a:rPr lang="en-US" dirty="0"/>
              <a:t>describing how well various potentials work on silicon. </a:t>
            </a:r>
          </a:p>
          <a:p>
            <a:pPr lvl="1"/>
            <a:r>
              <a:rPr lang="en-US" dirty="0"/>
              <a:t>the potentials, even if they have been carefully tuned, do not really describe all aspects of pure silicon terribly well. </a:t>
            </a:r>
          </a:p>
          <a:p>
            <a:pPr lvl="1"/>
            <a:r>
              <a:rPr lang="en-US" dirty="0"/>
              <a:t>Car-</a:t>
            </a:r>
            <a:r>
              <a:rPr lang="en-US" dirty="0" err="1"/>
              <a:t>Parrinello</a:t>
            </a:r>
            <a:r>
              <a:rPr lang="en-US" dirty="0"/>
              <a:t> technique is viewed as an advance (even though it is slow). One gets a better (but still not perfect) potential, without having to adjust lots of parameters.</a:t>
            </a:r>
          </a:p>
          <a:p>
            <a:pPr lvl="1"/>
            <a:r>
              <a:rPr lang="en-US" dirty="0"/>
              <a:t>Tight-binding potentials are another possible semi-empirical functional forms for treating semiconductors. </a:t>
            </a:r>
          </a:p>
          <a:p>
            <a:pPr lvl="1"/>
            <a:endParaRPr lang="en-US" dirty="0"/>
          </a:p>
        </p:txBody>
      </p:sp>
    </p:spTree>
    <p:extLst>
      <p:ext uri="{BB962C8B-B14F-4D97-AF65-F5344CB8AC3E}">
        <p14:creationId xmlns:p14="http://schemas.microsoft.com/office/powerpoint/2010/main" val="4041324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Metals</a:t>
            </a:r>
          </a:p>
        </p:txBody>
      </p:sp>
      <p:sp>
        <p:nvSpPr>
          <p:cNvPr id="3" name="内容占位符 2"/>
          <p:cNvSpPr>
            <a:spLocks noGrp="1"/>
          </p:cNvSpPr>
          <p:nvPr>
            <p:ph idx="1"/>
          </p:nvPr>
        </p:nvSpPr>
        <p:spPr/>
        <p:txBody>
          <a:bodyPr>
            <a:normAutofit fontScale="85000" lnSpcReduction="20000"/>
          </a:bodyPr>
          <a:lstStyle/>
          <a:p>
            <a:pPr marL="0" indent="0">
              <a:buNone/>
            </a:pPr>
            <a:endParaRPr lang="en-US" b="1" dirty="0"/>
          </a:p>
          <a:p>
            <a:r>
              <a:rPr lang="en-US" dirty="0"/>
              <a:t>How about the metals? </a:t>
            </a:r>
          </a:p>
          <a:p>
            <a:r>
              <a:rPr lang="en-US" dirty="0"/>
              <a:t>Metals are characterized by a rare gas shell plus a number of valence electrons. </a:t>
            </a:r>
          </a:p>
          <a:p>
            <a:r>
              <a:rPr lang="en-US" dirty="0"/>
              <a:t>Pair potentials do not work terribly well because the electrons are very much delocalized. </a:t>
            </a:r>
          </a:p>
          <a:p>
            <a:r>
              <a:rPr lang="en-US" dirty="0"/>
              <a:t>If one does use a pair potential, it must be softer than the </a:t>
            </a:r>
            <a:r>
              <a:rPr lang="en-US" dirty="0" err="1"/>
              <a:t>Lennard</a:t>
            </a:r>
            <a:r>
              <a:rPr lang="en-US" dirty="0"/>
              <a:t>-Jones form, for example a Morse potential (sum of exponentials.) </a:t>
            </a:r>
          </a:p>
          <a:p>
            <a:r>
              <a:rPr lang="en-US" dirty="0"/>
              <a:t>The major problem with pair potentials for solid metals is that they have no environmental dependence so that a bulk atom is too much like a surface atom. </a:t>
            </a:r>
          </a:p>
        </p:txBody>
      </p:sp>
    </p:spTree>
    <p:extLst>
      <p:ext uri="{BB962C8B-B14F-4D97-AF65-F5344CB8AC3E}">
        <p14:creationId xmlns:p14="http://schemas.microsoft.com/office/powerpoint/2010/main" val="2504040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1560" y="1124744"/>
            <a:ext cx="8229600" cy="4525963"/>
          </a:xfrm>
        </p:spPr>
        <p:txBody>
          <a:bodyPr>
            <a:normAutofit fontScale="62500" lnSpcReduction="20000"/>
          </a:bodyPr>
          <a:lstStyle/>
          <a:p>
            <a:r>
              <a:rPr lang="en-US" dirty="0"/>
              <a:t>One popular empirical potential for metals is the embedded-atom-method (EAM) potential. It is based on the basic idea of </a:t>
            </a:r>
            <a:r>
              <a:rPr lang="en-US" dirty="0" err="1"/>
              <a:t>jellium</a:t>
            </a:r>
            <a:r>
              <a:rPr lang="en-US" dirty="0"/>
              <a:t> model that “metallic bonding” involves ions in an electron sea (</a:t>
            </a:r>
            <a:r>
              <a:rPr lang="en-US" dirty="0" err="1"/>
              <a:t>jellium</a:t>
            </a:r>
            <a:r>
              <a:rPr lang="en-US" dirty="0"/>
              <a:t>) </a:t>
            </a:r>
            <a:endParaRPr lang="en-US" dirty="0" smtClean="0"/>
          </a:p>
          <a:p>
            <a:pPr lvl="1"/>
            <a:r>
              <a:rPr lang="en-US" dirty="0" smtClean="0"/>
              <a:t>so </a:t>
            </a:r>
            <a:r>
              <a:rPr lang="en-US" dirty="0"/>
              <a:t>the total potential energy </a:t>
            </a:r>
            <a:endParaRPr lang="en-US" dirty="0" smtClean="0"/>
          </a:p>
          <a:p>
            <a:pPr lvl="2"/>
            <a:r>
              <a:rPr lang="en-US" dirty="0" smtClean="0"/>
              <a:t>is </a:t>
            </a:r>
            <a:r>
              <a:rPr lang="en-US" dirty="0"/>
              <a:t>the sum of direct ion-ion interaction </a:t>
            </a:r>
            <a:r>
              <a:rPr lang="en-US" dirty="0" smtClean="0"/>
              <a:t>(</a:t>
            </a:r>
            <a:r>
              <a:rPr lang="en-US" dirty="0"/>
              <a:t>for example to keep to ion cores from overlapping) and the interaction between an ion and the electron sea. </a:t>
            </a:r>
          </a:p>
          <a:p>
            <a:r>
              <a:rPr lang="en-US" dirty="0"/>
              <a:t>One assumes that locally there is an electron charge density coming from the nearby ions and that the energy and interaction are some function of this density. </a:t>
            </a:r>
          </a:p>
          <a:p>
            <a:r>
              <a:rPr lang="en-US" dirty="0"/>
              <a:t>This later term is then a true many-body potential. </a:t>
            </a:r>
          </a:p>
          <a:p>
            <a:r>
              <a:rPr lang="en-US" dirty="0"/>
              <a:t>The EAM potential works well for spherically symmetric atoms such as Cu, Al, </a:t>
            </a:r>
            <a:r>
              <a:rPr lang="en-US" dirty="0" err="1"/>
              <a:t>Pb</a:t>
            </a:r>
            <a:r>
              <a:rPr lang="en-US" dirty="0"/>
              <a:t>. Some references are </a:t>
            </a:r>
            <a:r>
              <a:rPr lang="en-US" i="1" dirty="0" err="1"/>
              <a:t>Daw</a:t>
            </a:r>
            <a:r>
              <a:rPr lang="en-US" i="1" dirty="0"/>
              <a:t> and </a:t>
            </a:r>
            <a:r>
              <a:rPr lang="en-US" i="1" dirty="0" err="1"/>
              <a:t>Baskes</a:t>
            </a:r>
            <a:r>
              <a:rPr lang="en-US" i="1" dirty="0"/>
              <a:t>, Phys. Rev. B 29, 6443 (1984) </a:t>
            </a:r>
            <a:r>
              <a:rPr lang="en-US" dirty="0"/>
              <a:t>and</a:t>
            </a:r>
            <a:r>
              <a:rPr lang="en-US" i="1" dirty="0"/>
              <a:t> </a:t>
            </a:r>
            <a:r>
              <a:rPr lang="en-US" i="1" dirty="0" err="1"/>
              <a:t>Foiles</a:t>
            </a:r>
            <a:r>
              <a:rPr lang="en-US" i="1" dirty="0"/>
              <a:t>, </a:t>
            </a:r>
            <a:r>
              <a:rPr lang="en-US" i="1" dirty="0" err="1"/>
              <a:t>Baskes</a:t>
            </a:r>
            <a:r>
              <a:rPr lang="en-US" i="1" dirty="0"/>
              <a:t> and </a:t>
            </a:r>
            <a:r>
              <a:rPr lang="en-US" i="1" dirty="0" err="1"/>
              <a:t>Daw</a:t>
            </a:r>
            <a:r>
              <a:rPr lang="en-US" i="1" dirty="0"/>
              <a:t>, Phys. Rev. B 33, 7983 (1986).</a:t>
            </a:r>
            <a:endParaRPr lang="en-US" dirty="0"/>
          </a:p>
          <a:p>
            <a:r>
              <a:rPr lang="en-US" dirty="0"/>
              <a:t>Tight-binding potentials are another possible functional forms for treating metals, especially for transition-metal solids.</a:t>
            </a:r>
          </a:p>
          <a:p>
            <a:endParaRPr lang="en-US" dirty="0"/>
          </a:p>
        </p:txBody>
      </p:sp>
    </p:spTree>
    <p:extLst>
      <p:ext uri="{BB962C8B-B14F-4D97-AF65-F5344CB8AC3E}">
        <p14:creationId xmlns:p14="http://schemas.microsoft.com/office/powerpoint/2010/main" val="1171329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547280" y="548680"/>
            <a:ext cx="311014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Metal: EAM potential:</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5" name="对象 4"/>
          <p:cNvGraphicFramePr>
            <a:graphicFrameLocks noChangeAspect="1"/>
          </p:cNvGraphicFramePr>
          <p:nvPr>
            <p:extLst/>
          </p:nvPr>
        </p:nvGraphicFramePr>
        <p:xfrm>
          <a:off x="2555776" y="2204864"/>
          <a:ext cx="3240360" cy="2269985"/>
        </p:xfrm>
        <a:graphic>
          <a:graphicData uri="http://schemas.openxmlformats.org/presentationml/2006/ole">
            <mc:AlternateContent xmlns:mc="http://schemas.openxmlformats.org/markup-compatibility/2006">
              <mc:Choice xmlns:v="urn:schemas-microsoft-com:vml" Requires="v">
                <p:oleObj spid="_x0000_s1033" name="公式" r:id="rId3" imgW="1778000" imgH="1244600" progId="Equation.3">
                  <p:embed/>
                </p:oleObj>
              </mc:Choice>
              <mc:Fallback>
                <p:oleObj name="公式" r:id="rId3" imgW="1778000" imgH="1244600" progId="Equation.3">
                  <p:embed/>
                  <p:pic>
                    <p:nvPicPr>
                      <p:cNvPr id="5" name="对象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204864"/>
                        <a:ext cx="3240360" cy="2269985"/>
                      </a:xfrm>
                      <a:prstGeom prst="rect">
                        <a:avLst/>
                      </a:prstGeom>
                      <a:noFill/>
                    </p:spPr>
                  </p:pic>
                </p:oleObj>
              </mc:Fallback>
            </mc:AlternateContent>
          </a:graphicData>
        </a:graphic>
      </p:graphicFrame>
    </p:spTree>
    <p:extLst>
      <p:ext uri="{BB962C8B-B14F-4D97-AF65-F5344CB8AC3E}">
        <p14:creationId xmlns:p14="http://schemas.microsoft.com/office/powerpoint/2010/main" val="2702870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70000" lnSpcReduction="20000"/>
          </a:bodyPr>
          <a:lstStyle/>
          <a:p>
            <a:r>
              <a:rPr lang="en-US" b="1" dirty="0" err="1"/>
              <a:t>Biomolecular</a:t>
            </a:r>
            <a:r>
              <a:rPr lang="en-US" b="1" dirty="0"/>
              <a:t> </a:t>
            </a:r>
            <a:r>
              <a:rPr lang="en-US" b="1" dirty="0" err="1"/>
              <a:t>Sytems</a:t>
            </a:r>
            <a:endParaRPr lang="en-US" dirty="0"/>
          </a:p>
          <a:p>
            <a:r>
              <a:rPr lang="en-US" dirty="0"/>
              <a:t>For other systems there are extensive codes which handle real </a:t>
            </a:r>
            <a:r>
              <a:rPr lang="en-US" dirty="0" err="1"/>
              <a:t>biomolecular</a:t>
            </a:r>
            <a:r>
              <a:rPr lang="en-US" dirty="0"/>
              <a:t> systems (GROMOS, CHARM, AMBER ...) They use an experimental data base and put in specific terms for bond lengths, bond angles, torsion angles. etc. </a:t>
            </a:r>
          </a:p>
          <a:p>
            <a:r>
              <a:rPr lang="en-US" dirty="0"/>
              <a:t>complicated because they have to distinguish between many local bonding arrangements!</a:t>
            </a:r>
          </a:p>
          <a:p>
            <a:r>
              <a:rPr lang="en-US" dirty="0"/>
              <a:t> Even so, one should never fully trust the accuracy of the empirical potentials. </a:t>
            </a:r>
          </a:p>
          <a:p>
            <a:r>
              <a:rPr lang="en-US" dirty="0"/>
              <a:t>The errors can still be quite large even if a lot of data has been put in. This is because the potential surface is so highly dimensional and there are so many different possible combinations of atoms that experiment can only hope to sample a very few of them.</a:t>
            </a:r>
          </a:p>
        </p:txBody>
      </p:sp>
    </p:spTree>
    <p:extLst>
      <p:ext uri="{BB962C8B-B14F-4D97-AF65-F5344CB8AC3E}">
        <p14:creationId xmlns:p14="http://schemas.microsoft.com/office/powerpoint/2010/main" val="161619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60" t="46311" r="41818" b="21423"/>
          <a:stretch/>
        </p:blipFill>
        <p:spPr bwMode="auto">
          <a:xfrm>
            <a:off x="1645381" y="260649"/>
            <a:ext cx="4784039" cy="23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667" t="20898" r="28697" b="24022"/>
          <a:stretch/>
        </p:blipFill>
        <p:spPr bwMode="auto">
          <a:xfrm>
            <a:off x="1619672" y="2584087"/>
            <a:ext cx="4792558" cy="4284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2123728" y="6283562"/>
            <a:ext cx="22322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箭头连接符 3"/>
          <p:cNvCxnSpPr/>
          <p:nvPr/>
        </p:nvCxnSpPr>
        <p:spPr>
          <a:xfrm>
            <a:off x="4355976" y="6391574"/>
            <a:ext cx="72008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064957" y="5821897"/>
            <a:ext cx="2678938" cy="923330"/>
          </a:xfrm>
          <a:prstGeom prst="rect">
            <a:avLst/>
          </a:prstGeom>
          <a:noFill/>
        </p:spPr>
        <p:txBody>
          <a:bodyPr wrap="none" rtlCol="0">
            <a:spAutoFit/>
          </a:bodyPr>
          <a:lstStyle/>
          <a:p>
            <a:r>
              <a:rPr lang="en-US" altLang="zh-CN" dirty="0" smtClean="0">
                <a:latin typeface="Times New Roman" pitchFamily="18" charset="0"/>
                <a:cs typeface="Times New Roman" pitchFamily="18" charset="0"/>
              </a:rPr>
              <a:t>Mistake in the code!</a:t>
            </a:r>
          </a:p>
          <a:p>
            <a:r>
              <a:rPr lang="en-US" altLang="zh-CN" dirty="0" smtClean="0">
                <a:latin typeface="Times New Roman" pitchFamily="18" charset="0"/>
                <a:cs typeface="Times New Roman" pitchFamily="18" charset="0"/>
              </a:rPr>
              <a:t>The correct one should be</a:t>
            </a:r>
          </a:p>
          <a:p>
            <a:r>
              <a:rPr lang="en-US" altLang="zh-CN" b="1" dirty="0" smtClean="0"/>
              <a:t>c[0] = -tr(mm(</a:t>
            </a:r>
            <a:r>
              <a:rPr lang="en-US" altLang="zh-CN" b="1" dirty="0" err="1" smtClean="0"/>
              <a:t>a,s</a:t>
            </a:r>
            <a:r>
              <a:rPr lang="en-US" altLang="zh-CN" b="1" dirty="0" smtClean="0"/>
              <a:t>[n-1]))/n;</a:t>
            </a:r>
            <a:endParaRPr lang="zh-CN" altLang="en-US" b="1" dirty="0"/>
          </a:p>
        </p:txBody>
      </p:sp>
    </p:spTree>
    <p:extLst>
      <p:ext uri="{BB962C8B-B14F-4D97-AF65-F5344CB8AC3E}">
        <p14:creationId xmlns:p14="http://schemas.microsoft.com/office/powerpoint/2010/main" val="551149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6384" t="38281" r="30783" b="11329"/>
          <a:stretch/>
        </p:blipFill>
        <p:spPr bwMode="auto">
          <a:xfrm>
            <a:off x="1331640" y="1052736"/>
            <a:ext cx="5610062" cy="4840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2246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340768"/>
            <a:ext cx="8229600" cy="4525963"/>
          </a:xfrm>
        </p:spPr>
        <p:txBody>
          <a:bodyPr/>
          <a:lstStyle/>
          <a:p>
            <a:r>
              <a:rPr lang="en-US" dirty="0"/>
              <a:t>Because the </a:t>
            </a:r>
            <a:r>
              <a:rPr lang="en-US" dirty="0" err="1"/>
              <a:t>Faddeev</a:t>
            </a:r>
            <a:r>
              <a:rPr lang="en-US" dirty="0"/>
              <a:t>–</a:t>
            </a:r>
            <a:r>
              <a:rPr lang="en-US" dirty="0" err="1"/>
              <a:t>Leverrier</a:t>
            </a:r>
            <a:r>
              <a:rPr lang="en-US" dirty="0"/>
              <a:t> recursion also generates all the </a:t>
            </a:r>
            <a:r>
              <a:rPr lang="en-US" dirty="0" smtClean="0"/>
              <a:t>coefficients </a:t>
            </a:r>
            <a:r>
              <a:rPr lang="en-US" i="1" dirty="0" err="1" smtClean="0"/>
              <a:t>c</a:t>
            </a:r>
            <a:r>
              <a:rPr lang="en-US" i="1" baseline="-25000" dirty="0" err="1" smtClean="0"/>
              <a:t>k</a:t>
            </a:r>
            <a:r>
              <a:rPr lang="en-US" i="1" dirty="0" smtClean="0"/>
              <a:t> </a:t>
            </a:r>
            <a:r>
              <a:rPr lang="en-US" dirty="0"/>
              <a:t>for the characteristic polynomial </a:t>
            </a:r>
            <a:r>
              <a:rPr lang="en-US" i="1" dirty="0" err="1" smtClean="0"/>
              <a:t>p</a:t>
            </a:r>
            <a:r>
              <a:rPr lang="en-US" i="1" baseline="-25000" dirty="0" err="1" smtClean="0"/>
              <a:t>n</a:t>
            </a:r>
            <a:r>
              <a:rPr lang="en-US" dirty="0" smtClean="0"/>
              <a:t>(</a:t>
            </a:r>
            <a:r>
              <a:rPr lang="en-US" i="1" dirty="0" smtClean="0"/>
              <a:t>λ</a:t>
            </a:r>
            <a:r>
              <a:rPr lang="en-US" dirty="0"/>
              <a:t>), </a:t>
            </a:r>
            <a:endParaRPr lang="en-US" dirty="0" smtClean="0"/>
          </a:p>
          <a:p>
            <a:r>
              <a:rPr lang="en-US" dirty="0" smtClean="0"/>
              <a:t>we </a:t>
            </a:r>
            <a:r>
              <a:rPr lang="en-US" dirty="0"/>
              <a:t>can use a root search method </a:t>
            </a:r>
            <a:r>
              <a:rPr lang="en-US" dirty="0" smtClean="0"/>
              <a:t>to obtain </a:t>
            </a:r>
            <a:r>
              <a:rPr lang="en-US" dirty="0"/>
              <a:t>all the eigenvalues from </a:t>
            </a:r>
            <a:r>
              <a:rPr lang="en-US" i="1" dirty="0" err="1" smtClean="0"/>
              <a:t>p</a:t>
            </a:r>
            <a:r>
              <a:rPr lang="en-US" i="1" baseline="-25000" dirty="0" err="1" smtClean="0"/>
              <a:t>n</a:t>
            </a:r>
            <a:r>
              <a:rPr lang="en-US" dirty="0" smtClean="0"/>
              <a:t>(</a:t>
            </a:r>
            <a:r>
              <a:rPr lang="en-US" i="1" dirty="0" smtClean="0"/>
              <a:t>λ</a:t>
            </a:r>
            <a:r>
              <a:rPr lang="en-US" dirty="0"/>
              <a:t>) = 0. </a:t>
            </a:r>
            <a:endParaRPr lang="en-US" dirty="0" smtClean="0"/>
          </a:p>
        </p:txBody>
      </p:sp>
    </p:spTree>
    <p:extLst>
      <p:ext uri="{BB962C8B-B14F-4D97-AF65-F5344CB8AC3E}">
        <p14:creationId xmlns:p14="http://schemas.microsoft.com/office/powerpoint/2010/main" val="2632249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a:t>After we have found all the eigenvalues </a:t>
            </a:r>
            <a:r>
              <a:rPr lang="en-US" i="1" dirty="0" err="1" smtClean="0"/>
              <a:t>λ</a:t>
            </a:r>
            <a:r>
              <a:rPr lang="en-US" i="1" baseline="-25000" dirty="0" err="1" smtClean="0"/>
              <a:t>k</a:t>
            </a:r>
            <a:r>
              <a:rPr lang="en-US" i="1" dirty="0" smtClean="0"/>
              <a:t> </a:t>
            </a:r>
            <a:r>
              <a:rPr lang="en-US" dirty="0"/>
              <a:t>, we can also obtain the </a:t>
            </a:r>
            <a:r>
              <a:rPr lang="en-US" dirty="0" smtClean="0"/>
              <a:t>corresponding eigenvectors </a:t>
            </a:r>
            <a:r>
              <a:rPr lang="en-US" dirty="0"/>
              <a:t>with the availability of the supplementary matrices </a:t>
            </a:r>
            <a:r>
              <a:rPr lang="en-US" b="1" dirty="0"/>
              <a:t>S</a:t>
            </a:r>
            <a:r>
              <a:rPr lang="en-US" i="1" baseline="-25000" dirty="0"/>
              <a:t>k</a:t>
            </a:r>
            <a:r>
              <a:rPr lang="en-US" dirty="0"/>
              <a:t>. </a:t>
            </a:r>
          </a:p>
        </p:txBody>
      </p:sp>
      <p:pic>
        <p:nvPicPr>
          <p:cNvPr id="112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888" t="36133" r="50220" b="52734"/>
          <a:stretch/>
        </p:blipFill>
        <p:spPr bwMode="auto">
          <a:xfrm>
            <a:off x="755576" y="3864458"/>
            <a:ext cx="6738439"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5069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324284"/>
            <a:ext cx="8229600" cy="1143000"/>
          </a:xfrm>
        </p:spPr>
        <p:txBody>
          <a:bodyPr/>
          <a:lstStyle/>
          <a:p>
            <a:r>
              <a:rPr lang="en-US" dirty="0" smtClean="0"/>
              <a:t>Electronic structures of atoms</a:t>
            </a:r>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674" t="16599" r="49884" b="77254"/>
          <a:stretch/>
        </p:blipFill>
        <p:spPr bwMode="auto">
          <a:xfrm>
            <a:off x="2195736" y="2018457"/>
            <a:ext cx="3902799" cy="1084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683568" y="1556792"/>
            <a:ext cx="7920880" cy="461665"/>
          </a:xfrm>
          <a:prstGeom prst="rect">
            <a:avLst/>
          </a:prstGeom>
        </p:spPr>
        <p:txBody>
          <a:bodyPr wrap="square">
            <a:spAutoFit/>
          </a:bodyPr>
          <a:lstStyle/>
          <a:p>
            <a:r>
              <a:rPr lang="en-US" sz="2400" dirty="0"/>
              <a:t>The </a:t>
            </a:r>
            <a:r>
              <a:rPr lang="en-US" sz="2400" dirty="0" smtClean="0"/>
              <a:t>Schrodinger </a:t>
            </a:r>
            <a:r>
              <a:rPr lang="en-US" sz="2400" dirty="0"/>
              <a:t>equation for a </a:t>
            </a:r>
            <a:r>
              <a:rPr lang="en-US" sz="2400" dirty="0" smtClean="0"/>
              <a:t>multi-electron </a:t>
            </a:r>
            <a:r>
              <a:rPr lang="en-US" sz="2400" dirty="0"/>
              <a:t>atom is given by</a:t>
            </a:r>
          </a:p>
        </p:txBody>
      </p:sp>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2406" t="63057" r="28076" b="29683"/>
          <a:stretch/>
        </p:blipFill>
        <p:spPr bwMode="auto">
          <a:xfrm>
            <a:off x="1043608" y="3789040"/>
            <a:ext cx="6768752"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616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20434</TotalTime>
  <Words>2937</Words>
  <Application>Microsoft Office PowerPoint</Application>
  <PresentationFormat>On-screen Show (4:3)</PresentationFormat>
  <Paragraphs>206</Paragraphs>
  <Slides>48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4" baseType="lpstr">
      <vt:lpstr>宋体</vt:lpstr>
      <vt:lpstr>Arial</vt:lpstr>
      <vt:lpstr>Calibri</vt:lpstr>
      <vt:lpstr>Times New Roman</vt:lpstr>
      <vt:lpstr>Office 主题​​</vt:lpstr>
      <vt:lpstr>公式</vt:lpstr>
      <vt:lpstr>Computational Physics (Lecture 8) </vt:lpstr>
      <vt:lpstr>The Faddeev--Leverrier method</vt:lpstr>
      <vt:lpstr>PowerPoint Presentation</vt:lpstr>
      <vt:lpstr>PowerPoint Presentation</vt:lpstr>
      <vt:lpstr>PowerPoint Presentation</vt:lpstr>
      <vt:lpstr>PowerPoint Presentation</vt:lpstr>
      <vt:lpstr>PowerPoint Presentation</vt:lpstr>
      <vt:lpstr>PowerPoint Presentation</vt:lpstr>
      <vt:lpstr>Electronic structures of atoms</vt:lpstr>
      <vt:lpstr>Hartree Fock Approximations</vt:lpstr>
      <vt:lpstr>PowerPoint Presentation</vt:lpstr>
      <vt:lpstr>PowerPoint Presentation</vt:lpstr>
      <vt:lpstr>PowerPoint Presentation</vt:lpstr>
      <vt:lpstr>PowerPoint Presentation</vt:lpstr>
      <vt:lpstr>Inverse of a matrix</vt:lpstr>
      <vt:lpstr>Inverse of a matrix</vt:lpstr>
      <vt:lpstr>PowerPoint Presentation</vt:lpstr>
      <vt:lpstr>LU decomposition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on ionic potential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Overview on Inter-atomic Potentials (CONTINUED) </vt:lpstr>
      <vt:lpstr>PowerPoint Presentation</vt:lpstr>
      <vt:lpstr>PowerPoint Presentation</vt:lpstr>
      <vt:lpstr>PowerPoint Presentation</vt:lpstr>
      <vt:lpstr>PowerPoint Presentation</vt:lpstr>
      <vt:lpstr>Metals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 </cp:lastModifiedBy>
  <cp:revision>270</cp:revision>
  <dcterms:created xsi:type="dcterms:W3CDTF">2014-01-05T10:31:17Z</dcterms:created>
  <dcterms:modified xsi:type="dcterms:W3CDTF">2022-09-29T08:11:43Z</dcterms:modified>
</cp:coreProperties>
</file>